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5" r:id="rId1"/>
  </p:sldMasterIdLst>
  <p:sldIdLst>
    <p:sldId id="267" r:id="rId2"/>
    <p:sldId id="268" r:id="rId3"/>
    <p:sldId id="271" r:id="rId4"/>
    <p:sldId id="269" r:id="rId5"/>
    <p:sldId id="257" r:id="rId6"/>
    <p:sldId id="270" r:id="rId7"/>
    <p:sldId id="272" r:id="rId8"/>
    <p:sldId id="273" r:id="rId9"/>
    <p:sldId id="274" r:id="rId10"/>
    <p:sldId id="275" r:id="rId11"/>
    <p:sldId id="276" r:id="rId12"/>
    <p:sldId id="277" r:id="rId13"/>
    <p:sldId id="27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8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1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 smtClean="0"/>
              <a:t>문제 해결 시간</a:t>
            </a:r>
            <a:endParaRPr lang="ko-KR" alt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B05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004-46CC-BBD6-EA25FB884109}"/>
              </c:ext>
            </c:extLst>
          </c:dPt>
          <c:dPt>
            <c:idx val="1"/>
            <c:bubble3D val="0"/>
            <c:spPr>
              <a:solidFill>
                <a:srgbClr val="FFC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004-46CC-BBD6-EA25FB88410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004-46CC-BBD6-EA25FB884109}"/>
              </c:ext>
            </c:extLst>
          </c:dPt>
          <c:cat>
            <c:strRef>
              <c:f>Sheet1!$A$2:$A$4</c:f>
              <c:strCache>
                <c:ptCount val="3"/>
                <c:pt idx="0">
                  <c:v>블루투스</c:v>
                </c:pt>
                <c:pt idx="1">
                  <c:v>하드웨어 조정</c:v>
                </c:pt>
                <c:pt idx="2">
                  <c:v>기능 조합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3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41-48C3-BA12-8736011F92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97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327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340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839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95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1/27/2022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453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1/27/2022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652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1/27/2022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943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1/27/2022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089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1/27/2022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69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1/27/2022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579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1/27/2022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783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0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90825" y="2998113"/>
            <a:ext cx="6477000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dirty="0" smtClean="0"/>
              <a:t>라인 트레이서</a:t>
            </a:r>
            <a:endParaRPr lang="ko-KR" altLang="en-US" sz="5000" dirty="0"/>
          </a:p>
        </p:txBody>
      </p:sp>
    </p:spTree>
    <p:extLst>
      <p:ext uri="{BB962C8B-B14F-4D97-AF65-F5344CB8AC3E}">
        <p14:creationId xmlns:p14="http://schemas.microsoft.com/office/powerpoint/2010/main" val="3223795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76829" y="1992182"/>
            <a:ext cx="99012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spc="-300" dirty="0" smtClean="0">
                <a:latin typeface="한컴 소망 M" panose="02020603020101020101" pitchFamily="18" charset="-127"/>
                <a:ea typeface="한컴 소망 M" panose="02020603020101020101" pitchFamily="18" charset="-127"/>
              </a:rPr>
              <a:t>“</a:t>
            </a:r>
            <a:r>
              <a:rPr lang="ko-KR" altLang="en-US" sz="2400" spc="-300" dirty="0" smtClean="0">
                <a:latin typeface="한컴 소망 M" panose="02020603020101020101" pitchFamily="18" charset="-127"/>
                <a:ea typeface="한컴 소망 M" panose="02020603020101020101" pitchFamily="18" charset="-127"/>
              </a:rPr>
              <a:t>로봇 및 </a:t>
            </a:r>
            <a:r>
              <a:rPr lang="ko-KR" altLang="en-US" sz="2400" spc="-300" dirty="0" err="1" smtClean="0">
                <a:latin typeface="한컴 소망 M" panose="02020603020101020101" pitchFamily="18" charset="-127"/>
                <a:ea typeface="한컴 소망 M" panose="02020603020101020101" pitchFamily="18" charset="-127"/>
              </a:rPr>
              <a:t>조종부</a:t>
            </a:r>
            <a:r>
              <a:rPr lang="ko-KR" altLang="en-US" sz="2400" spc="-300" dirty="0" smtClean="0">
                <a:latin typeface="한컴 소망 M" panose="02020603020101020101" pitchFamily="18" charset="-127"/>
                <a:ea typeface="한컴 소망 M" panose="02020603020101020101" pitchFamily="18" charset="-127"/>
              </a:rPr>
              <a:t> 구성 품목</a:t>
            </a:r>
            <a:r>
              <a:rPr lang="en-US" altLang="ko-KR" sz="2400" spc="-300" dirty="0" smtClean="0">
                <a:latin typeface="한컴 소망 M" panose="02020603020101020101" pitchFamily="18" charset="-127"/>
                <a:ea typeface="한컴 소망 M" panose="02020603020101020101" pitchFamily="18" charset="-127"/>
              </a:rPr>
              <a:t>“</a:t>
            </a:r>
            <a:endParaRPr lang="ko-KR" altLang="en-US" sz="2400" spc="-300" dirty="0">
              <a:latin typeface="한컴 소망 M" panose="02020603020101020101" pitchFamily="18" charset="-127"/>
              <a:ea typeface="한컴 소망 M" panose="02020603020101020101" pitchFamily="18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10000211" y="6616931"/>
            <a:ext cx="219178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67528" y="4197868"/>
            <a:ext cx="5076827" cy="251050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 rot="16200000">
            <a:off x="7873534" y="19428"/>
            <a:ext cx="3064815" cy="5076827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476829" y="2532983"/>
          <a:ext cx="6076371" cy="28396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2316">
                  <a:extLst>
                    <a:ext uri="{9D8B030D-6E8A-4147-A177-3AD203B41FA5}">
                      <a16:colId xmlns:a16="http://schemas.microsoft.com/office/drawing/2014/main" val="2807312295"/>
                    </a:ext>
                  </a:extLst>
                </a:gridCol>
                <a:gridCol w="4067710">
                  <a:extLst>
                    <a:ext uri="{9D8B030D-6E8A-4147-A177-3AD203B41FA5}">
                      <a16:colId xmlns:a16="http://schemas.microsoft.com/office/drawing/2014/main" val="294174877"/>
                    </a:ext>
                  </a:extLst>
                </a:gridCol>
                <a:gridCol w="1096345">
                  <a:extLst>
                    <a:ext uri="{9D8B030D-6E8A-4147-A177-3AD203B41FA5}">
                      <a16:colId xmlns:a16="http://schemas.microsoft.com/office/drawing/2014/main" val="4031507448"/>
                    </a:ext>
                  </a:extLst>
                </a:gridCol>
              </a:tblGrid>
              <a:tr h="3958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smtClean="0">
                          <a:effectLst/>
                        </a:rPr>
                        <a:t>구분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 smtClean="0">
                          <a:effectLst/>
                        </a:rPr>
                        <a:t>부품명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41481"/>
                  </a:ext>
                </a:extLst>
              </a:tr>
              <a:tr h="464636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로봇 및 </a:t>
                      </a:r>
                      <a:endParaRPr lang="en-US" altLang="ko-KR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조종부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 smtClean="0">
                          <a:effectLst/>
                        </a:rPr>
                        <a:t> 블루투스 </a:t>
                      </a:r>
                      <a:r>
                        <a:rPr lang="ko-KR" altLang="en-US" sz="1200" b="1" u="none" strike="noStrike" dirty="0" err="1">
                          <a:effectLst/>
                        </a:rPr>
                        <a:t>직렬포트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 모듈 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HC-05 (DIP) [SZH-EK069]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7573461"/>
                  </a:ext>
                </a:extLst>
              </a:tr>
              <a:tr h="39583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장애물 </a:t>
                      </a:r>
                      <a:r>
                        <a:rPr lang="ko-KR" altLang="en-US" sz="1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감지용</a:t>
                      </a:r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적외선 센서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049783"/>
                  </a:ext>
                </a:extLst>
              </a:tr>
              <a:tr h="395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u="none" strike="noStrike" dirty="0" smtClean="0">
                          <a:effectLst/>
                        </a:rPr>
                        <a:t> </a:t>
                      </a:r>
                      <a:r>
                        <a:rPr lang="ko-KR" altLang="en-US" sz="1200" b="1" u="none" strike="noStrike" dirty="0" err="1" smtClean="0">
                          <a:effectLst/>
                        </a:rPr>
                        <a:t>아두이노</a:t>
                      </a:r>
                      <a:r>
                        <a:rPr lang="ko-KR" altLang="en-US" sz="1200" b="1" u="none" strike="noStrike" dirty="0" smtClean="0">
                          <a:effectLst/>
                        </a:rPr>
                        <a:t> 메가 </a:t>
                      </a:r>
                      <a:r>
                        <a:rPr lang="en-US" altLang="ko-KR" sz="1200" b="1" u="none" strike="noStrike" dirty="0" smtClean="0">
                          <a:effectLst/>
                        </a:rPr>
                        <a:t>2560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0847811"/>
                  </a:ext>
                </a:extLst>
              </a:tr>
              <a:tr h="39583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 smtClean="0">
                          <a:effectLst/>
                        </a:rPr>
                        <a:t> </a:t>
                      </a:r>
                      <a:r>
                        <a:rPr lang="ko-KR" altLang="en-US" sz="1200" b="1" u="none" strike="noStrike" dirty="0" err="1" smtClean="0">
                          <a:effectLst/>
                        </a:rPr>
                        <a:t>아두이노</a:t>
                      </a:r>
                      <a:r>
                        <a:rPr lang="ko-KR" altLang="en-US" sz="1200" b="1" u="none" strike="noStrike" dirty="0" smtClean="0">
                          <a:effectLst/>
                        </a:rPr>
                        <a:t> 메가 </a:t>
                      </a:r>
                      <a:r>
                        <a:rPr lang="en-US" altLang="ko-KR" sz="1200" b="1" u="none" strike="noStrike" dirty="0" smtClean="0">
                          <a:effectLst/>
                        </a:rPr>
                        <a:t>2560 </a:t>
                      </a:r>
                      <a:r>
                        <a:rPr lang="ko-KR" altLang="en-US" sz="1200" b="1" u="none" strike="noStrike" dirty="0" err="1" smtClean="0">
                          <a:effectLst/>
                        </a:rPr>
                        <a:t>쉴드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2748373"/>
                  </a:ext>
                </a:extLst>
              </a:tr>
              <a:tr h="39583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 smtClean="0">
                          <a:effectLst/>
                        </a:rPr>
                        <a:t> </a:t>
                      </a:r>
                      <a:r>
                        <a:rPr lang="ko-KR" altLang="en-US" sz="1200" b="1" u="none" strike="noStrike" dirty="0" err="1" smtClean="0">
                          <a:effectLst/>
                        </a:rPr>
                        <a:t>마이루프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(MYLOOP) </a:t>
                      </a:r>
                      <a:r>
                        <a:rPr lang="ko-KR" altLang="en-US" sz="1200" b="1" u="none" strike="noStrike" dirty="0" err="1">
                          <a:effectLst/>
                        </a:rPr>
                        <a:t>삼관절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 </a:t>
                      </a:r>
                      <a:r>
                        <a:rPr lang="ko-KR" altLang="en-US" sz="1200" b="1" u="none" strike="noStrike" dirty="0" err="1">
                          <a:effectLst/>
                        </a:rPr>
                        <a:t>로봇팔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597463"/>
                  </a:ext>
                </a:extLst>
              </a:tr>
              <a:tr h="39583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아두이노</a:t>
                      </a:r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조이스틱 </a:t>
                      </a:r>
                      <a:r>
                        <a:rPr lang="ko-KR" altLang="en-US" sz="1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쉴드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878114"/>
                  </a:ext>
                </a:extLst>
              </a:tr>
            </a:tbl>
          </a:graphicData>
        </a:graphic>
      </p:graphicFrame>
      <p:cxnSp>
        <p:nvCxnSpPr>
          <p:cNvPr id="10" name="직선 연결선 9"/>
          <p:cNvCxnSpPr/>
          <p:nvPr/>
        </p:nvCxnSpPr>
        <p:spPr>
          <a:xfrm>
            <a:off x="361950" y="752475"/>
            <a:ext cx="114871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1950" y="219075"/>
            <a:ext cx="371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라인 트레이서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프로젝트 과정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3254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57275" y="1803400"/>
            <a:ext cx="3273471" cy="3015558"/>
            <a:chOff x="1104900" y="2540000"/>
            <a:chExt cx="1920878" cy="194945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F6D5E9-A5BB-4D0C-BA24-020EA5404CCD}"/>
                </a:ext>
              </a:extLst>
            </p:cNvPr>
            <p:cNvSpPr txBox="1"/>
            <p:nvPr/>
          </p:nvSpPr>
          <p:spPr>
            <a:xfrm>
              <a:off x="1104900" y="2540000"/>
              <a:ext cx="179235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/>
                <a:t>Part 3,</a:t>
              </a:r>
              <a:endParaRPr lang="ko-KR" altLang="en-US" sz="4000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62A355-35B9-4E91-85D8-8D24D7DB9BEF}"/>
                </a:ext>
              </a:extLst>
            </p:cNvPr>
            <p:cNvSpPr txBox="1"/>
            <p:nvPr/>
          </p:nvSpPr>
          <p:spPr>
            <a:xfrm>
              <a:off x="1104900" y="3136612"/>
              <a:ext cx="9284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dirty="0" smtClean="0"/>
                <a:t>결과</a:t>
              </a:r>
              <a:endParaRPr lang="ko-KR" altLang="en-US" sz="3200" spc="-3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18E6D4-8E61-4957-9E8B-97742026BE04}"/>
                </a:ext>
              </a:extLst>
            </p:cNvPr>
            <p:cNvSpPr txBox="1"/>
            <p:nvPr/>
          </p:nvSpPr>
          <p:spPr>
            <a:xfrm>
              <a:off x="1287802" y="3721387"/>
              <a:ext cx="173797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spc="-300" dirty="0" smtClean="0">
                  <a:latin typeface="한컴 소망 M" panose="02020603020101020101" pitchFamily="18" charset="-127"/>
                  <a:ea typeface="한컴 소망 M" panose="02020603020101020101" pitchFamily="18" charset="-127"/>
                </a:rPr>
                <a:t>- </a:t>
              </a:r>
              <a:r>
                <a:rPr lang="ko-KR" altLang="en-US" sz="2200" spc="-300" dirty="0" smtClean="0">
                  <a:latin typeface="한컴 소망 M" panose="02020603020101020101" pitchFamily="18" charset="-127"/>
                  <a:ea typeface="한컴 소망 M" panose="02020603020101020101" pitchFamily="18" charset="-127"/>
                </a:rPr>
                <a:t>최종 결과물</a:t>
              </a:r>
              <a:endParaRPr lang="ko-KR" altLang="en-US" sz="2200" spc="-300" dirty="0">
                <a:latin typeface="한컴 소망 M" panose="02020603020101020101" pitchFamily="18" charset="-127"/>
                <a:ea typeface="한컴 소망 M" panose="02020603020101020101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18E6D4-8E61-4957-9E8B-97742026BE04}"/>
                </a:ext>
              </a:extLst>
            </p:cNvPr>
            <p:cNvSpPr txBox="1"/>
            <p:nvPr/>
          </p:nvSpPr>
          <p:spPr>
            <a:xfrm>
              <a:off x="1287802" y="4210898"/>
              <a:ext cx="876869" cy="278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spc="-300" dirty="0" smtClean="0">
                  <a:latin typeface="한컴 소망 M" panose="02020603020101020101" pitchFamily="18" charset="-127"/>
                  <a:ea typeface="한컴 소망 M" panose="02020603020101020101" pitchFamily="18" charset="-127"/>
                </a:rPr>
                <a:t>- </a:t>
              </a:r>
              <a:r>
                <a:rPr lang="ko-KR" altLang="en-US" sz="2200" spc="-300" dirty="0" smtClean="0">
                  <a:latin typeface="한컴 소망 M" panose="02020603020101020101" pitchFamily="18" charset="-127"/>
                  <a:ea typeface="한컴 소망 M" panose="02020603020101020101" pitchFamily="18" charset="-127"/>
                </a:rPr>
                <a:t>향후 </a:t>
              </a:r>
              <a:r>
                <a:rPr lang="ko-KR" altLang="en-US" sz="2200" spc="-300" dirty="0" smtClean="0">
                  <a:latin typeface="한컴 소망 M" panose="02020603020101020101" pitchFamily="18" charset="-127"/>
                  <a:ea typeface="한컴 소망 M" panose="02020603020101020101" pitchFamily="18" charset="-127"/>
                </a:rPr>
                <a:t>목표</a:t>
              </a:r>
              <a:endParaRPr lang="ko-KR" altLang="en-US" sz="2200" spc="-300" dirty="0">
                <a:latin typeface="한컴 소망 M" panose="02020603020101020101" pitchFamily="18" charset="-127"/>
                <a:ea typeface="한컴 소망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671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/>
        </p:nvGrpSpPr>
        <p:grpSpPr>
          <a:xfrm>
            <a:off x="8060045" y="1463629"/>
            <a:ext cx="3954134" cy="583203"/>
            <a:chOff x="7802870" y="1644605"/>
            <a:chExt cx="3954134" cy="58320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AA74E-D033-412A-ADD9-014FCB6FEB07}"/>
                </a:ext>
              </a:extLst>
            </p:cNvPr>
            <p:cNvSpPr/>
            <p:nvPr/>
          </p:nvSpPr>
          <p:spPr>
            <a:xfrm>
              <a:off x="7802870" y="1644605"/>
              <a:ext cx="3945724" cy="5832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한컴 소망 M" panose="02020603020101020101" pitchFamily="18" charset="-127"/>
                <a:ea typeface="한컴 소망 M" panose="0202060302010102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D7DC4C0-22D4-4F71-B569-166279354FCB}"/>
                </a:ext>
              </a:extLst>
            </p:cNvPr>
            <p:cNvSpPr txBox="1"/>
            <p:nvPr/>
          </p:nvSpPr>
          <p:spPr>
            <a:xfrm>
              <a:off x="7811280" y="1768576"/>
              <a:ext cx="394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소망 M" panose="02020603020101020101" pitchFamily="18" charset="-127"/>
                  <a:ea typeface="한컴 소망 M" panose="02020603020101020101" pitchFamily="18" charset="-127"/>
                </a:rPr>
                <a:t>장애물 감지 및 신호 전송</a:t>
              </a:r>
              <a:endParaRPr lang="ko-KR" altLang="en-US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8019717" y="957834"/>
            <a:ext cx="1836430" cy="450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b="1" dirty="0" smtClean="0">
                <a:solidFill>
                  <a:schemeClr val="tx1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동작 기능</a:t>
            </a:r>
            <a:endParaRPr lang="ko-KR" altLang="en-US" sz="2800" b="1" dirty="0">
              <a:solidFill>
                <a:schemeClr val="tx1"/>
              </a:solidFill>
              <a:latin typeface="한컴 소망 M" panose="02020603020101020101" pitchFamily="18" charset="-127"/>
              <a:ea typeface="한컴 소망 M" panose="02020603020101020101" pitchFamily="18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8050107" y="2759925"/>
            <a:ext cx="3945724" cy="583203"/>
            <a:chOff x="7792933" y="3153361"/>
            <a:chExt cx="3945724" cy="583203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DFAA74E-D033-412A-ADD9-014FCB6FEB07}"/>
                </a:ext>
              </a:extLst>
            </p:cNvPr>
            <p:cNvSpPr/>
            <p:nvPr/>
          </p:nvSpPr>
          <p:spPr>
            <a:xfrm>
              <a:off x="7792933" y="3153361"/>
              <a:ext cx="3945724" cy="5832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한컴 소망 M" panose="02020603020101020101" pitchFamily="18" charset="-127"/>
                <a:ea typeface="한컴 소망 M" panose="02020603020101020101" pitchFamily="18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D7DC4C0-22D4-4F71-B569-166279354FCB}"/>
                </a:ext>
              </a:extLst>
            </p:cNvPr>
            <p:cNvSpPr txBox="1"/>
            <p:nvPr/>
          </p:nvSpPr>
          <p:spPr>
            <a:xfrm>
              <a:off x="7792933" y="3303572"/>
              <a:ext cx="3935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소망 M" panose="02020603020101020101" pitchFamily="18" charset="-127"/>
                  <a:ea typeface="한컴 소망 M" panose="02020603020101020101" pitchFamily="18" charset="-127"/>
                </a:rPr>
                <a:t>수신된 신호로 차량 출발</a:t>
              </a:r>
              <a:endParaRPr lang="ko-KR" altLang="en-US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8029244" y="3398663"/>
            <a:ext cx="3956362" cy="583203"/>
            <a:chOff x="7792232" y="3915075"/>
            <a:chExt cx="3956362" cy="583203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FAA74E-D033-412A-ADD9-014FCB6FEB07}"/>
                </a:ext>
              </a:extLst>
            </p:cNvPr>
            <p:cNvSpPr/>
            <p:nvPr/>
          </p:nvSpPr>
          <p:spPr>
            <a:xfrm>
              <a:off x="7802870" y="3915075"/>
              <a:ext cx="3945724" cy="5832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소망 M" panose="02020603020101020101" pitchFamily="18" charset="-127"/>
                <a:ea typeface="한컴 소망 M" panose="02020603020101020101" pitchFamily="18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D7DC4C0-22D4-4F71-B569-166279354FCB}"/>
                </a:ext>
              </a:extLst>
            </p:cNvPr>
            <p:cNvSpPr txBox="1"/>
            <p:nvPr/>
          </p:nvSpPr>
          <p:spPr>
            <a:xfrm>
              <a:off x="7792232" y="4059689"/>
              <a:ext cx="39357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소망 M" panose="02020603020101020101" pitchFamily="18" charset="-127"/>
                  <a:ea typeface="한컴 소망 M" panose="02020603020101020101" pitchFamily="18" charset="-127"/>
                </a:rPr>
                <a:t>정지선에서 정지</a:t>
              </a:r>
              <a:endParaRPr lang="ko-KR" altLang="en-US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8029244" y="4052085"/>
            <a:ext cx="3955950" cy="583203"/>
            <a:chOff x="7782707" y="4680752"/>
            <a:chExt cx="3955950" cy="583203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DFAA74E-D033-412A-ADD9-014FCB6FEB07}"/>
                </a:ext>
              </a:extLst>
            </p:cNvPr>
            <p:cNvSpPr/>
            <p:nvPr/>
          </p:nvSpPr>
          <p:spPr>
            <a:xfrm>
              <a:off x="7792933" y="4680752"/>
              <a:ext cx="3945724" cy="5832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소망 M" panose="02020603020101020101" pitchFamily="18" charset="-127"/>
                <a:ea typeface="한컴 소망 M" panose="02020603020101020101" pitchFamily="18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7DC4C0-22D4-4F71-B569-166279354FCB}"/>
                </a:ext>
              </a:extLst>
            </p:cNvPr>
            <p:cNvSpPr txBox="1"/>
            <p:nvPr/>
          </p:nvSpPr>
          <p:spPr>
            <a:xfrm>
              <a:off x="7782707" y="4806150"/>
              <a:ext cx="39457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소망 M" panose="02020603020101020101" pitchFamily="18" charset="-127"/>
                  <a:ea typeface="한컴 소망 M" panose="02020603020101020101" pitchFamily="18" charset="-127"/>
                </a:rPr>
                <a:t>정지 후 로봇 작동 신호 전송</a:t>
              </a:r>
              <a:endParaRPr lang="ko-KR" altLang="en-US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8019717" y="4711323"/>
            <a:ext cx="3963433" cy="583203"/>
            <a:chOff x="7785161" y="5388147"/>
            <a:chExt cx="3963433" cy="58320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DFAA74E-D033-412A-ADD9-014FCB6FEB07}"/>
                </a:ext>
              </a:extLst>
            </p:cNvPr>
            <p:cNvSpPr/>
            <p:nvPr/>
          </p:nvSpPr>
          <p:spPr>
            <a:xfrm>
              <a:off x="7802870" y="5388147"/>
              <a:ext cx="3945724" cy="5832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소망 M" panose="02020603020101020101" pitchFamily="18" charset="-127"/>
                <a:ea typeface="한컴 소망 M" panose="02020603020101020101" pitchFamily="18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D7DC4C0-22D4-4F71-B569-166279354FCB}"/>
                </a:ext>
              </a:extLst>
            </p:cNvPr>
            <p:cNvSpPr txBox="1"/>
            <p:nvPr/>
          </p:nvSpPr>
          <p:spPr>
            <a:xfrm>
              <a:off x="7785161" y="5526117"/>
              <a:ext cx="3935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소망 M" panose="02020603020101020101" pitchFamily="18" charset="-127"/>
                  <a:ea typeface="한컴 소망 M" panose="02020603020101020101" pitchFamily="18" charset="-127"/>
                </a:rPr>
                <a:t>수신된 신호로 차량 재 출발</a:t>
              </a:r>
              <a:endParaRPr lang="ko-KR" altLang="en-US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8039180" y="5365782"/>
            <a:ext cx="3949580" cy="583203"/>
            <a:chOff x="7778851" y="6095927"/>
            <a:chExt cx="3949580" cy="583203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DFAA74E-D033-412A-ADD9-014FCB6FEB07}"/>
                </a:ext>
              </a:extLst>
            </p:cNvPr>
            <p:cNvSpPr/>
            <p:nvPr/>
          </p:nvSpPr>
          <p:spPr>
            <a:xfrm>
              <a:off x="7782707" y="6095927"/>
              <a:ext cx="3945724" cy="5832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소망 M" panose="02020603020101020101" pitchFamily="18" charset="-127"/>
                <a:ea typeface="한컴 소망 M" panose="02020603020101020101" pitchFamily="18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D7DC4C0-22D4-4F71-B569-166279354FCB}"/>
                </a:ext>
              </a:extLst>
            </p:cNvPr>
            <p:cNvSpPr txBox="1"/>
            <p:nvPr/>
          </p:nvSpPr>
          <p:spPr>
            <a:xfrm>
              <a:off x="7778851" y="6238676"/>
              <a:ext cx="3935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소망 M" panose="02020603020101020101" pitchFamily="18" charset="-127"/>
                  <a:ea typeface="한컴 소망 M" panose="02020603020101020101" pitchFamily="18" charset="-127"/>
                </a:rPr>
                <a:t>장애물 회피</a:t>
              </a:r>
              <a:endParaRPr lang="ko-KR" altLang="en-US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8058230" y="2100563"/>
            <a:ext cx="3947539" cy="583203"/>
            <a:chOff x="7791118" y="2387684"/>
            <a:chExt cx="3947539" cy="583203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DFAA74E-D033-412A-ADD9-014FCB6FEB07}"/>
                </a:ext>
              </a:extLst>
            </p:cNvPr>
            <p:cNvSpPr/>
            <p:nvPr/>
          </p:nvSpPr>
          <p:spPr>
            <a:xfrm>
              <a:off x="7792933" y="2387684"/>
              <a:ext cx="3945724" cy="5832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한컴 소망 M" panose="02020603020101020101" pitchFamily="18" charset="-127"/>
                <a:ea typeface="한컴 소망 M" panose="02020603020101020101" pitchFamily="18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D7DC4C0-22D4-4F71-B569-166279354FCB}"/>
                </a:ext>
              </a:extLst>
            </p:cNvPr>
            <p:cNvSpPr txBox="1"/>
            <p:nvPr/>
          </p:nvSpPr>
          <p:spPr>
            <a:xfrm>
              <a:off x="7791118" y="2539404"/>
              <a:ext cx="394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소망 M" panose="02020603020101020101" pitchFamily="18" charset="-127"/>
                  <a:ea typeface="한컴 소망 M" panose="02020603020101020101" pitchFamily="18" charset="-127"/>
                </a:rPr>
                <a:t>정지 시 </a:t>
              </a:r>
              <a:r>
                <a:rPr lang="ko-KR" altLang="en-US" spc="-3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소망 M" panose="02020603020101020101" pitchFamily="18" charset="-127"/>
                  <a:ea typeface="한컴 소망 M" panose="02020603020101020101" pitchFamily="18" charset="-127"/>
                </a:rPr>
                <a:t>녹색불</a:t>
              </a:r>
              <a:r>
                <a:rPr lang="en-US" altLang="ko-KR" spc="-3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소망 M" panose="02020603020101020101" pitchFamily="18" charset="-127"/>
                  <a:ea typeface="한컴 소망 M" panose="02020603020101020101" pitchFamily="18" charset="-127"/>
                </a:rPr>
                <a:t>, </a:t>
              </a:r>
              <a:r>
                <a:rPr lang="ko-KR" altLang="en-US" spc="-3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소망 M" panose="02020603020101020101" pitchFamily="18" charset="-127"/>
                  <a:ea typeface="한컴 소망 M" panose="02020603020101020101" pitchFamily="18" charset="-127"/>
                </a:rPr>
                <a:t>출발 시 빨간불</a:t>
              </a:r>
              <a:endParaRPr lang="ko-KR" altLang="en-US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8058230" y="6034289"/>
            <a:ext cx="3955949" cy="583203"/>
            <a:chOff x="7782707" y="6095927"/>
            <a:chExt cx="3955949" cy="58320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DFAA74E-D033-412A-ADD9-014FCB6FEB07}"/>
                </a:ext>
              </a:extLst>
            </p:cNvPr>
            <p:cNvSpPr/>
            <p:nvPr/>
          </p:nvSpPr>
          <p:spPr>
            <a:xfrm>
              <a:off x="7782707" y="6095927"/>
              <a:ext cx="3945724" cy="5832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소망 M" panose="02020603020101020101" pitchFamily="18" charset="-127"/>
                <a:ea typeface="한컴 소망 M" panose="02020603020101020101" pitchFamily="18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D7DC4C0-22D4-4F71-B569-166279354FCB}"/>
                </a:ext>
              </a:extLst>
            </p:cNvPr>
            <p:cNvSpPr txBox="1"/>
            <p:nvPr/>
          </p:nvSpPr>
          <p:spPr>
            <a:xfrm>
              <a:off x="7802869" y="6224628"/>
              <a:ext cx="3935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소망 M" panose="02020603020101020101" pitchFamily="18" charset="-127"/>
                  <a:ea typeface="한컴 소망 M" panose="02020603020101020101" pitchFamily="18" charset="-127"/>
                </a:rPr>
                <a:t>조이스틱을 이용한 수동 조작</a:t>
              </a:r>
              <a:endParaRPr lang="ko-KR" altLang="en-US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endParaRPr>
            </a:p>
          </p:txBody>
        </p:sp>
      </p:grpSp>
      <p:pic>
        <p:nvPicPr>
          <p:cNvPr id="56" name="KakaoTalk_20211119_14163585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855" y="984251"/>
            <a:ext cx="7728320" cy="5796240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10000211" y="6616931"/>
            <a:ext cx="219178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61950" y="752475"/>
            <a:ext cx="114871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61950" y="219075"/>
            <a:ext cx="371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라인 트레이서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프로젝트 과정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4759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361950" y="752475"/>
            <a:ext cx="114871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61950" y="219075"/>
            <a:ext cx="371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라인 트레이서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향후 목표</a:t>
            </a:r>
            <a:endParaRPr lang="ko-KR" altLang="en-US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414249"/>
              </p:ext>
            </p:extLst>
          </p:nvPr>
        </p:nvGraphicFramePr>
        <p:xfrm>
          <a:off x="2086234" y="1815638"/>
          <a:ext cx="8038581" cy="3154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0567">
                  <a:extLst>
                    <a:ext uri="{9D8B030D-6E8A-4147-A177-3AD203B41FA5}">
                      <a16:colId xmlns:a16="http://schemas.microsoft.com/office/drawing/2014/main" val="1070104985"/>
                    </a:ext>
                  </a:extLst>
                </a:gridCol>
                <a:gridCol w="6248014">
                  <a:extLst>
                    <a:ext uri="{9D8B030D-6E8A-4147-A177-3AD203B41FA5}">
                      <a16:colId xmlns:a16="http://schemas.microsoft.com/office/drawing/2014/main" val="3700031749"/>
                    </a:ext>
                  </a:extLst>
                </a:gridCol>
              </a:tblGrid>
              <a:tr h="94072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</a:rPr>
                        <a:t>카메라모듈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(PIXY CAM</a:t>
                      </a:r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</a:rPr>
                        <a:t>픽시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2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카메라 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ko-KR" altLang="en-US" b="0" baseline="0" dirty="0" smtClean="0">
                          <a:solidFill>
                            <a:schemeClr val="tx1"/>
                          </a:solidFill>
                        </a:rPr>
                        <a:t> 활용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라인트레이서와 물체 인식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211128"/>
                  </a:ext>
                </a:extLst>
              </a:tr>
              <a:tr h="94072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</a:rPr>
                        <a:t>블루투스 모듈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(HM-10)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 smtClean="0"/>
                        <a:t>HM-10</a:t>
                      </a:r>
                      <a:r>
                        <a:rPr lang="en-US" altLang="ko-KR" baseline="0" dirty="0" smtClean="0"/>
                        <a:t> 1:N </a:t>
                      </a:r>
                      <a:r>
                        <a:rPr lang="ko-KR" altLang="en-US" baseline="0" dirty="0" smtClean="0"/>
                        <a:t>연결</a:t>
                      </a:r>
                      <a:endParaRPr lang="en-US" altLang="ko-KR" baseline="0" dirty="0" smtClean="0"/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baseline="0" dirty="0" smtClean="0"/>
                        <a:t>1:N </a:t>
                      </a:r>
                      <a:r>
                        <a:rPr lang="ko-KR" altLang="en-US" baseline="0" dirty="0" smtClean="0"/>
                        <a:t>연결을 통한 실시간 수량 체크 확인</a:t>
                      </a:r>
                      <a:endParaRPr lang="en-US" altLang="ko-KR" baseline="0" dirty="0" smtClean="0"/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aseline="0" dirty="0" smtClean="0"/>
                        <a:t>수량에 따른 로봇 팔 동작</a:t>
                      </a:r>
                      <a:endParaRPr lang="en-US" altLang="ko-KR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218902"/>
                  </a:ext>
                </a:extLst>
              </a:tr>
              <a:tr h="94072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800" b="0" u="none" strike="noStrike" dirty="0" smtClean="0">
                          <a:effectLst/>
                        </a:rPr>
                        <a:t>컬러 감지 센서 모듈 </a:t>
                      </a:r>
                      <a:r>
                        <a:rPr lang="en-US" altLang="ko-KR" sz="1800" b="0" u="none" strike="noStrike" dirty="0" smtClean="0">
                          <a:effectLst/>
                        </a:rPr>
                        <a:t>(GY-31)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aseline="0" dirty="0" smtClean="0"/>
                        <a:t>물체 색상 구분을 통한 수량 체크</a:t>
                      </a:r>
                      <a:endParaRPr lang="en-US" altLang="ko-KR" baseline="0" dirty="0" smtClean="0"/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aseline="0" dirty="0" smtClean="0"/>
                        <a:t>색상에 따라 </a:t>
                      </a:r>
                      <a:r>
                        <a:rPr lang="en-US" altLang="ko-KR" baseline="0" dirty="0" smtClean="0"/>
                        <a:t>RC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en-US" altLang="ko-KR" baseline="0" dirty="0" smtClean="0"/>
                        <a:t>Car</a:t>
                      </a:r>
                      <a:r>
                        <a:rPr lang="ko-KR" altLang="en-US" baseline="0" dirty="0" smtClean="0"/>
                        <a:t>에 물체 적재</a:t>
                      </a:r>
                      <a:endParaRPr lang="en-US" altLang="ko-KR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04238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894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CF363F50-E374-4B01-AD13-9D7ED54BB98B}"/>
              </a:ext>
            </a:extLst>
          </p:cNvPr>
          <p:cNvGrpSpPr/>
          <p:nvPr/>
        </p:nvGrpSpPr>
        <p:grpSpPr>
          <a:xfrm>
            <a:off x="6511138" y="1574802"/>
            <a:ext cx="2828601" cy="707886"/>
            <a:chOff x="6955273" y="1574802"/>
            <a:chExt cx="2828601" cy="70788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5C471-5F19-4525-A79A-832D7974C556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/>
                <a:t>1</a:t>
              </a:r>
              <a:endParaRPr lang="ko-KR" altLang="en-US" sz="40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FEF2B8-070E-4F2B-A2CD-7C1F0FA73B36}"/>
                </a:ext>
              </a:extLst>
            </p:cNvPr>
            <p:cNvSpPr txBox="1"/>
            <p:nvPr/>
          </p:nvSpPr>
          <p:spPr>
            <a:xfrm>
              <a:off x="7552173" y="1667135"/>
              <a:ext cx="22317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latin typeface="한컴 소망 M" panose="02020603020101020101" pitchFamily="18" charset="-127"/>
                  <a:ea typeface="한컴 소망 M" panose="02020603020101020101" pitchFamily="18" charset="-127"/>
                </a:rPr>
                <a:t>프로젝트 소개</a:t>
              </a:r>
              <a:endParaRPr lang="ko-KR" altLang="en-US" sz="2800" spc="-300" dirty="0">
                <a:latin typeface="한컴 소망 M" panose="02020603020101020101" pitchFamily="18" charset="-127"/>
                <a:ea typeface="한컴 소망 M" panose="02020603020101020101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A3AB7F9-AB60-45C6-97AB-34583DFB58EC}"/>
              </a:ext>
            </a:extLst>
          </p:cNvPr>
          <p:cNvGrpSpPr/>
          <p:nvPr/>
        </p:nvGrpSpPr>
        <p:grpSpPr>
          <a:xfrm>
            <a:off x="6511138" y="3359947"/>
            <a:ext cx="2187400" cy="707886"/>
            <a:chOff x="6955273" y="1574802"/>
            <a:chExt cx="2187400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6F2616-545F-4BC1-A3BC-384DD830C89D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/>
                <a:t>2</a:t>
              </a:r>
              <a:endParaRPr lang="ko-KR" altLang="en-US" sz="40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F18E6D4-8E61-4957-9E8B-97742026BE04}"/>
                </a:ext>
              </a:extLst>
            </p:cNvPr>
            <p:cNvSpPr txBox="1"/>
            <p:nvPr/>
          </p:nvSpPr>
          <p:spPr>
            <a:xfrm>
              <a:off x="7552173" y="1667135"/>
              <a:ext cx="15905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latin typeface="한컴 소망 M" panose="02020603020101020101" pitchFamily="18" charset="-127"/>
                  <a:ea typeface="한컴 소망 M" panose="02020603020101020101" pitchFamily="18" charset="-127"/>
                </a:rPr>
                <a:t>제작 과정</a:t>
              </a:r>
              <a:endParaRPr lang="ko-KR" altLang="en-US" sz="2800" spc="-300" dirty="0">
                <a:latin typeface="한컴 소망 M" panose="02020603020101020101" pitchFamily="18" charset="-127"/>
                <a:ea typeface="한컴 소망 M" panose="02020603020101020101" pitchFamily="18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6BF0D79-5875-4F06-A9AE-CC46E084C8B8}"/>
              </a:ext>
            </a:extLst>
          </p:cNvPr>
          <p:cNvGrpSpPr/>
          <p:nvPr/>
        </p:nvGrpSpPr>
        <p:grpSpPr>
          <a:xfrm>
            <a:off x="6571620" y="4580765"/>
            <a:ext cx="1422767" cy="707886"/>
            <a:chOff x="6955273" y="1574802"/>
            <a:chExt cx="1422767" cy="7078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345F1C5-329D-4F98-881E-3B27B297C942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/>
                <a:t>3</a:t>
              </a:r>
              <a:endParaRPr lang="ko-KR" altLang="en-US" sz="4000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E41089-0D49-4E84-90D0-56D25F49EFE0}"/>
                </a:ext>
              </a:extLst>
            </p:cNvPr>
            <p:cNvSpPr txBox="1"/>
            <p:nvPr/>
          </p:nvSpPr>
          <p:spPr>
            <a:xfrm>
              <a:off x="7552173" y="1667135"/>
              <a:ext cx="8258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latin typeface="한컴 소망 M" panose="02020603020101020101" pitchFamily="18" charset="-127"/>
                  <a:ea typeface="한컴 소망 M" panose="02020603020101020101" pitchFamily="18" charset="-127"/>
                </a:rPr>
                <a:t>결과</a:t>
              </a:r>
              <a:endParaRPr lang="ko-KR" altLang="en-US" sz="2800" spc="-300" dirty="0">
                <a:latin typeface="한컴 소망 M" panose="02020603020101020101" pitchFamily="18" charset="-127"/>
                <a:ea typeface="한컴 소망 M" panose="02020603020101020101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FA5C471-5F19-4525-A79A-832D7974C556}"/>
              </a:ext>
            </a:extLst>
          </p:cNvPr>
          <p:cNvSpPr txBox="1"/>
          <p:nvPr/>
        </p:nvSpPr>
        <p:spPr>
          <a:xfrm>
            <a:off x="7042723" y="2092505"/>
            <a:ext cx="285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-</a:t>
            </a:r>
            <a:endParaRPr lang="ko-KR" altLang="en-US" sz="32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18E6D4-8E61-4957-9E8B-97742026BE04}"/>
              </a:ext>
            </a:extLst>
          </p:cNvPr>
          <p:cNvSpPr txBox="1"/>
          <p:nvPr/>
        </p:nvSpPr>
        <p:spPr>
          <a:xfrm>
            <a:off x="7413364" y="2195574"/>
            <a:ext cx="20665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spc="-300" dirty="0" smtClean="0">
                <a:latin typeface="한컴 소망 M" panose="02020603020101020101" pitchFamily="18" charset="-127"/>
                <a:ea typeface="한컴 소망 M" panose="02020603020101020101" pitchFamily="18" charset="-127"/>
              </a:rPr>
              <a:t>목표 및 시나리오</a:t>
            </a:r>
            <a:endParaRPr lang="ko-KR" altLang="en-US" sz="2200" spc="-300" dirty="0">
              <a:latin typeface="한컴 소망 M" panose="02020603020101020101" pitchFamily="18" charset="-127"/>
              <a:ea typeface="한컴 소망 M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FA5C471-5F19-4525-A79A-832D7974C556}"/>
              </a:ext>
            </a:extLst>
          </p:cNvPr>
          <p:cNvSpPr txBox="1"/>
          <p:nvPr/>
        </p:nvSpPr>
        <p:spPr>
          <a:xfrm>
            <a:off x="7042723" y="2615725"/>
            <a:ext cx="285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-</a:t>
            </a:r>
            <a:endParaRPr lang="ko-KR" altLang="en-US" sz="32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F18E6D4-8E61-4957-9E8B-97742026BE04}"/>
              </a:ext>
            </a:extLst>
          </p:cNvPr>
          <p:cNvSpPr txBox="1"/>
          <p:nvPr/>
        </p:nvSpPr>
        <p:spPr>
          <a:xfrm>
            <a:off x="7413364" y="2718794"/>
            <a:ext cx="17347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spc="-300" dirty="0" smtClean="0">
                <a:latin typeface="한컴 소망 M" panose="02020603020101020101" pitchFamily="18" charset="-127"/>
                <a:ea typeface="한컴 소망 M" panose="02020603020101020101" pitchFamily="18" charset="-127"/>
              </a:rPr>
              <a:t>프로젝트 계획</a:t>
            </a:r>
            <a:endParaRPr lang="ko-KR" altLang="en-US" sz="2200" spc="-300" dirty="0">
              <a:latin typeface="한컴 소망 M" panose="02020603020101020101" pitchFamily="18" charset="-127"/>
              <a:ea typeface="한컴 소망 M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A5C471-5F19-4525-A79A-832D7974C556}"/>
              </a:ext>
            </a:extLst>
          </p:cNvPr>
          <p:cNvSpPr txBox="1"/>
          <p:nvPr/>
        </p:nvSpPr>
        <p:spPr>
          <a:xfrm>
            <a:off x="7031882" y="3880351"/>
            <a:ext cx="285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-</a:t>
            </a:r>
            <a:endParaRPr lang="ko-KR" altLang="en-US" sz="32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18E6D4-8E61-4957-9E8B-97742026BE04}"/>
              </a:ext>
            </a:extLst>
          </p:cNvPr>
          <p:cNvSpPr txBox="1"/>
          <p:nvPr/>
        </p:nvSpPr>
        <p:spPr>
          <a:xfrm>
            <a:off x="7402523" y="3983420"/>
            <a:ext cx="36166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spc="-300" dirty="0" smtClean="0">
                <a:latin typeface="한컴 소망 M" panose="02020603020101020101" pitchFamily="18" charset="-127"/>
                <a:ea typeface="한컴 소망 M" panose="02020603020101020101" pitchFamily="18" charset="-127"/>
              </a:rPr>
              <a:t>기능에 따른 문제점과 해결방안</a:t>
            </a:r>
            <a:endParaRPr lang="ko-KR" altLang="en-US" sz="2200" spc="-300" dirty="0">
              <a:latin typeface="한컴 소망 M" panose="02020603020101020101" pitchFamily="18" charset="-127"/>
              <a:ea typeface="한컴 소망 M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5C471-5F19-4525-A79A-832D7974C556}"/>
              </a:ext>
            </a:extLst>
          </p:cNvPr>
          <p:cNvSpPr txBox="1"/>
          <p:nvPr/>
        </p:nvSpPr>
        <p:spPr>
          <a:xfrm>
            <a:off x="7092364" y="5151458"/>
            <a:ext cx="285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-</a:t>
            </a:r>
            <a:endParaRPr lang="ko-KR" altLang="en-US" sz="32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F18E6D4-8E61-4957-9E8B-97742026BE04}"/>
              </a:ext>
            </a:extLst>
          </p:cNvPr>
          <p:cNvSpPr txBox="1"/>
          <p:nvPr/>
        </p:nvSpPr>
        <p:spPr>
          <a:xfrm>
            <a:off x="7463005" y="5254527"/>
            <a:ext cx="14911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spc="-300" dirty="0" smtClean="0">
                <a:latin typeface="한컴 소망 M" panose="02020603020101020101" pitchFamily="18" charset="-127"/>
                <a:ea typeface="한컴 소망 M" panose="02020603020101020101" pitchFamily="18" charset="-127"/>
              </a:rPr>
              <a:t>최종 결과물</a:t>
            </a:r>
            <a:endParaRPr lang="ko-KR" altLang="en-US" sz="2200" spc="-300" dirty="0">
              <a:latin typeface="한컴 소망 M" panose="02020603020101020101" pitchFamily="18" charset="-127"/>
              <a:ea typeface="한컴 소망 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000211" y="6616931"/>
            <a:ext cx="219178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A5C471-5F19-4525-A79A-832D7974C556}"/>
              </a:ext>
            </a:extLst>
          </p:cNvPr>
          <p:cNvSpPr txBox="1"/>
          <p:nvPr/>
        </p:nvSpPr>
        <p:spPr>
          <a:xfrm>
            <a:off x="7092364" y="5640969"/>
            <a:ext cx="285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-</a:t>
            </a:r>
            <a:endParaRPr lang="ko-KR" altLang="en-US" sz="32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18E6D4-8E61-4957-9E8B-97742026BE04}"/>
              </a:ext>
            </a:extLst>
          </p:cNvPr>
          <p:cNvSpPr txBox="1"/>
          <p:nvPr/>
        </p:nvSpPr>
        <p:spPr>
          <a:xfrm>
            <a:off x="7463005" y="5744038"/>
            <a:ext cx="23984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spc="-300" dirty="0" smtClean="0">
                <a:latin typeface="한컴 소망 M" panose="02020603020101020101" pitchFamily="18" charset="-127"/>
                <a:ea typeface="한컴 소망 M" panose="02020603020101020101" pitchFamily="18" charset="-127"/>
              </a:rPr>
              <a:t>향후 목표 및 </a:t>
            </a:r>
            <a:r>
              <a:rPr lang="ko-KR" altLang="en-US" sz="2200" spc="-300" dirty="0" err="1" smtClean="0">
                <a:latin typeface="한컴 소망 M" panose="02020603020101020101" pitchFamily="18" charset="-127"/>
                <a:ea typeface="한컴 소망 M" panose="02020603020101020101" pitchFamily="18" charset="-127"/>
              </a:rPr>
              <a:t>느낀점</a:t>
            </a:r>
            <a:endParaRPr lang="ko-KR" altLang="en-US" sz="2200" spc="-300" dirty="0">
              <a:latin typeface="한컴 소망 M" panose="02020603020101020101" pitchFamily="18" charset="-127"/>
              <a:ea typeface="한컴 소망 M" panose="02020603020101020101" pitchFamily="18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361950" y="752475"/>
            <a:ext cx="114871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61950" y="219075"/>
            <a:ext cx="371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라인 트레이서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210293" y="3023609"/>
            <a:ext cx="3802743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dirty="0" smtClean="0"/>
              <a:t>목차</a:t>
            </a:r>
            <a:endParaRPr lang="ko-KR" altLang="en-US" sz="5000" dirty="0"/>
          </a:p>
        </p:txBody>
      </p:sp>
    </p:spTree>
    <p:extLst>
      <p:ext uri="{BB962C8B-B14F-4D97-AF65-F5344CB8AC3E}">
        <p14:creationId xmlns:p14="http://schemas.microsoft.com/office/powerpoint/2010/main" val="2062196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996934" y="1578810"/>
            <a:ext cx="5410000" cy="3700379"/>
            <a:chOff x="2067426" y="1818105"/>
            <a:chExt cx="3886000" cy="2405687"/>
          </a:xfrm>
        </p:grpSpPr>
        <p:grpSp>
          <p:nvGrpSpPr>
            <p:cNvPr id="2" name="그룹 1"/>
            <p:cNvGrpSpPr/>
            <p:nvPr/>
          </p:nvGrpSpPr>
          <p:grpSpPr>
            <a:xfrm>
              <a:off x="2067426" y="1818105"/>
              <a:ext cx="3886000" cy="1427609"/>
              <a:chOff x="2067426" y="1818105"/>
              <a:chExt cx="3886000" cy="1427609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CE5B60-987A-457F-8711-356AD4F00870}"/>
                  </a:ext>
                </a:extLst>
              </p:cNvPr>
              <p:cNvSpPr txBox="1"/>
              <p:nvPr/>
            </p:nvSpPr>
            <p:spPr>
              <a:xfrm>
                <a:off x="2067426" y="1818105"/>
                <a:ext cx="17923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b="1" dirty="0"/>
                  <a:t>Part 1,</a:t>
                </a:r>
                <a:endParaRPr lang="ko-KR" altLang="en-US" sz="4000" b="1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767ED1-5400-42C8-8A3A-82EBC00E080B}"/>
                  </a:ext>
                </a:extLst>
              </p:cNvPr>
              <p:cNvSpPr txBox="1"/>
              <p:nvPr/>
            </p:nvSpPr>
            <p:spPr>
              <a:xfrm>
                <a:off x="2067426" y="2414717"/>
                <a:ext cx="388600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800" spc="-300" dirty="0" smtClean="0">
                    <a:latin typeface="한컴 소망 B" panose="02020603020101020101" pitchFamily="18" charset="-127"/>
                    <a:ea typeface="한컴 소망 B" panose="02020603020101020101" pitchFamily="18" charset="-127"/>
                  </a:rPr>
                  <a:t>프로젝트 소개</a:t>
                </a:r>
                <a:endParaRPr lang="ko-KR" altLang="en-US" sz="4800" spc="-300" dirty="0">
                  <a:latin typeface="한컴 소망 B" panose="02020603020101020101" pitchFamily="18" charset="-127"/>
                  <a:ea typeface="한컴 소망 B" panose="02020603020101020101" pitchFamily="18" charset="-127"/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18E6D4-8E61-4957-9E8B-97742026BE04}"/>
                </a:ext>
              </a:extLst>
            </p:cNvPr>
            <p:cNvSpPr txBox="1"/>
            <p:nvPr/>
          </p:nvSpPr>
          <p:spPr>
            <a:xfrm>
              <a:off x="2365615" y="3269685"/>
              <a:ext cx="231345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spc="-300" dirty="0" smtClean="0">
                  <a:latin typeface="한컴 소망 M" panose="02020603020101020101" pitchFamily="18" charset="-127"/>
                  <a:ea typeface="한컴 소망 M" panose="02020603020101020101" pitchFamily="18" charset="-127"/>
                </a:rPr>
                <a:t>- </a:t>
              </a:r>
              <a:r>
                <a:rPr lang="ko-KR" altLang="en-US" sz="2200" spc="-300" dirty="0" smtClean="0">
                  <a:latin typeface="한컴 소망 M" panose="02020603020101020101" pitchFamily="18" charset="-127"/>
                  <a:ea typeface="한컴 소망 M" panose="02020603020101020101" pitchFamily="18" charset="-127"/>
                </a:rPr>
                <a:t>목표 및 시나리오</a:t>
              </a:r>
              <a:endParaRPr lang="ko-KR" altLang="en-US" sz="2200" spc="-300" dirty="0">
                <a:latin typeface="한컴 소망 M" panose="02020603020101020101" pitchFamily="18" charset="-127"/>
                <a:ea typeface="한컴 소망 M" panose="02020603020101020101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18E6D4-8E61-4957-9E8B-97742026BE04}"/>
                </a:ext>
              </a:extLst>
            </p:cNvPr>
            <p:cNvSpPr txBox="1"/>
            <p:nvPr/>
          </p:nvSpPr>
          <p:spPr>
            <a:xfrm>
              <a:off x="2365615" y="3792905"/>
              <a:ext cx="198163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spc="-300" smtClean="0">
                  <a:latin typeface="한컴 소망 M" panose="02020603020101020101" pitchFamily="18" charset="-127"/>
                  <a:ea typeface="한컴 소망 M" panose="02020603020101020101" pitchFamily="18" charset="-127"/>
                </a:rPr>
                <a:t>- </a:t>
              </a:r>
              <a:r>
                <a:rPr lang="ko-KR" altLang="en-US" sz="2200" spc="-300" smtClean="0">
                  <a:latin typeface="한컴 소망 M" panose="02020603020101020101" pitchFamily="18" charset="-127"/>
                  <a:ea typeface="한컴 소망 M" panose="02020603020101020101" pitchFamily="18" charset="-127"/>
                </a:rPr>
                <a:t>프로젝트 </a:t>
              </a:r>
              <a:r>
                <a:rPr lang="ko-KR" altLang="en-US" sz="2200" spc="-300" dirty="0" smtClean="0">
                  <a:latin typeface="한컴 소망 M" panose="02020603020101020101" pitchFamily="18" charset="-127"/>
                  <a:ea typeface="한컴 소망 M" panose="02020603020101020101" pitchFamily="18" charset="-127"/>
                </a:rPr>
                <a:t>계획</a:t>
              </a:r>
              <a:endParaRPr lang="ko-KR" altLang="en-US" sz="2200" spc="-300" dirty="0">
                <a:latin typeface="한컴 소망 M" panose="02020603020101020101" pitchFamily="18" charset="-127"/>
                <a:ea typeface="한컴 소망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3848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E1AA8B80-28A8-4748-8DF2-88D0F35D81B7}"/>
              </a:ext>
            </a:extLst>
          </p:cNvPr>
          <p:cNvSpPr/>
          <p:nvPr/>
        </p:nvSpPr>
        <p:spPr>
          <a:xfrm>
            <a:off x="1010093" y="1977656"/>
            <a:ext cx="2892056" cy="28920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5CED145-5770-4B6E-B092-2C7634FBB3D9}"/>
              </a:ext>
            </a:extLst>
          </p:cNvPr>
          <p:cNvSpPr/>
          <p:nvPr/>
        </p:nvSpPr>
        <p:spPr>
          <a:xfrm>
            <a:off x="4655679" y="1977656"/>
            <a:ext cx="2892056" cy="28920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FF37563-5756-45AF-9C1C-3DD456099C17}"/>
              </a:ext>
            </a:extLst>
          </p:cNvPr>
          <p:cNvSpPr/>
          <p:nvPr/>
        </p:nvSpPr>
        <p:spPr>
          <a:xfrm>
            <a:off x="8301265" y="1977656"/>
            <a:ext cx="2892056" cy="28920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래픽 14" descr="네트워크 단색으로 채워진">
            <a:extLst>
              <a:ext uri="{FF2B5EF4-FFF2-40B4-BE49-F238E27FC236}">
                <a16:creationId xmlns:a16="http://schemas.microsoft.com/office/drawing/2014/main" id="{CA8A4AA7-3AE6-41C3-9830-ED76C49ED8E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2858" y="2740542"/>
            <a:ext cx="1366284" cy="1366284"/>
          </a:xfrm>
          <a:prstGeom prst="rect">
            <a:avLst/>
          </a:prstGeom>
        </p:spPr>
      </p:pic>
      <p:pic>
        <p:nvPicPr>
          <p:cNvPr id="16" name="그래픽 15" descr="인공 지능 단색으로 채워진">
            <a:extLst>
              <a:ext uri="{FF2B5EF4-FFF2-40B4-BE49-F238E27FC236}">
                <a16:creationId xmlns:a16="http://schemas.microsoft.com/office/drawing/2014/main" id="{9DB1B0BD-1A48-495C-8BF3-1D40BC3BD0E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2979" y="2740542"/>
            <a:ext cx="1366284" cy="1366284"/>
          </a:xfrm>
          <a:prstGeom prst="rect">
            <a:avLst/>
          </a:prstGeom>
        </p:spPr>
      </p:pic>
      <p:pic>
        <p:nvPicPr>
          <p:cNvPr id="17" name="그래픽 16" descr="전기탑 단색으로 채워진">
            <a:extLst>
              <a:ext uri="{FF2B5EF4-FFF2-40B4-BE49-F238E27FC236}">
                <a16:creationId xmlns:a16="http://schemas.microsoft.com/office/drawing/2014/main" id="{1608179C-3B43-47C2-8176-85261C0580E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64151" y="2740542"/>
            <a:ext cx="1366284" cy="13662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1FD196-9053-45DE-88C8-4BF38083E009}"/>
              </a:ext>
            </a:extLst>
          </p:cNvPr>
          <p:cNvSpPr txBox="1"/>
          <p:nvPr/>
        </p:nvSpPr>
        <p:spPr>
          <a:xfrm>
            <a:off x="1558157" y="5232488"/>
            <a:ext cx="1672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인공지능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4F4460-0395-4827-BECE-92A0D68558D3}"/>
              </a:ext>
            </a:extLst>
          </p:cNvPr>
          <p:cNvSpPr txBox="1"/>
          <p:nvPr/>
        </p:nvSpPr>
        <p:spPr>
          <a:xfrm>
            <a:off x="9283065" y="5232488"/>
            <a:ext cx="928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통신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4F4460-0395-4827-BECE-92A0D68558D3}"/>
              </a:ext>
            </a:extLst>
          </p:cNvPr>
          <p:cNvSpPr txBox="1"/>
          <p:nvPr/>
        </p:nvSpPr>
        <p:spPr>
          <a:xfrm>
            <a:off x="5186940" y="5232488"/>
            <a:ext cx="1818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기능 융합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000211" y="6616931"/>
            <a:ext cx="219178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1950" y="752475"/>
            <a:ext cx="114871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1950" y="219075"/>
            <a:ext cx="371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라인 트레이서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목표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6884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361950" y="752475"/>
            <a:ext cx="114871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61950" y="219075"/>
            <a:ext cx="371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라인 트레이서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시나리오</a:t>
            </a:r>
            <a:endParaRPr lang="ko-KR" altLang="en-US" dirty="0"/>
          </a:p>
        </p:txBody>
      </p:sp>
      <p:grpSp>
        <p:nvGrpSpPr>
          <p:cNvPr id="27" name="그룹 26"/>
          <p:cNvGrpSpPr/>
          <p:nvPr/>
        </p:nvGrpSpPr>
        <p:grpSpPr>
          <a:xfrm>
            <a:off x="3183542" y="1190426"/>
            <a:ext cx="5843965" cy="4600822"/>
            <a:chOff x="1018365" y="1362075"/>
            <a:chExt cx="6448707" cy="5006373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 cstate="screen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552308" y="5540797"/>
              <a:ext cx="834230" cy="821072"/>
            </a:xfrm>
            <a:prstGeom prst="rect">
              <a:avLst/>
            </a:prstGeom>
          </p:spPr>
        </p:pic>
        <p:grpSp>
          <p:nvGrpSpPr>
            <p:cNvPr id="29" name="그룹 28"/>
            <p:cNvGrpSpPr/>
            <p:nvPr/>
          </p:nvGrpSpPr>
          <p:grpSpPr>
            <a:xfrm>
              <a:off x="1018365" y="1362075"/>
              <a:ext cx="6448707" cy="4977733"/>
              <a:chOff x="1695797" y="1163783"/>
              <a:chExt cx="6885812" cy="5231303"/>
            </a:xfrm>
          </p:grpSpPr>
          <p:grpSp>
            <p:nvGrpSpPr>
              <p:cNvPr id="30" name="그룹 29"/>
              <p:cNvGrpSpPr/>
              <p:nvPr/>
            </p:nvGrpSpPr>
            <p:grpSpPr>
              <a:xfrm>
                <a:off x="4123739" y="1163783"/>
                <a:ext cx="2729100" cy="5163719"/>
                <a:chOff x="2238376" y="0"/>
                <a:chExt cx="2962275" cy="5438775"/>
              </a:xfrm>
            </p:grpSpPr>
            <p:sp>
              <p:nvSpPr>
                <p:cNvPr id="68" name="직사각형 67"/>
                <p:cNvSpPr/>
                <p:nvPr/>
              </p:nvSpPr>
              <p:spPr>
                <a:xfrm>
                  <a:off x="4400551" y="3743325"/>
                  <a:ext cx="447675" cy="1609725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ko-KR" altLang="en-US" sz="1100"/>
                </a:p>
              </p:txBody>
            </p:sp>
            <p:sp>
              <p:nvSpPr>
                <p:cNvPr id="69" name="직사각형 68"/>
                <p:cNvSpPr/>
                <p:nvPr/>
              </p:nvSpPr>
              <p:spPr>
                <a:xfrm rot="5400000">
                  <a:off x="3838576" y="2676525"/>
                  <a:ext cx="447675" cy="1609725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ko-KR" altLang="en-US" sz="1100"/>
                </a:p>
              </p:txBody>
            </p:sp>
            <p:sp>
              <p:nvSpPr>
                <p:cNvPr id="70" name="직사각형 69"/>
                <p:cNvSpPr/>
                <p:nvPr/>
              </p:nvSpPr>
              <p:spPr>
                <a:xfrm>
                  <a:off x="2676526" y="2047875"/>
                  <a:ext cx="447675" cy="1609725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ko-KR" altLang="en-US" sz="1100"/>
                </a:p>
              </p:txBody>
            </p:sp>
            <p:sp>
              <p:nvSpPr>
                <p:cNvPr id="71" name="직사각형 70"/>
                <p:cNvSpPr/>
                <p:nvPr/>
              </p:nvSpPr>
              <p:spPr>
                <a:xfrm rot="5400000">
                  <a:off x="3257551" y="914400"/>
                  <a:ext cx="447675" cy="1609725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ko-KR" altLang="en-US" sz="1100"/>
                </a:p>
              </p:txBody>
            </p:sp>
            <p:sp>
              <p:nvSpPr>
                <p:cNvPr id="72" name="직사각형 71"/>
                <p:cNvSpPr/>
                <p:nvPr/>
              </p:nvSpPr>
              <p:spPr>
                <a:xfrm>
                  <a:off x="4391026" y="352425"/>
                  <a:ext cx="447675" cy="1609725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ko-KR" altLang="en-US" sz="1100"/>
                </a:p>
              </p:txBody>
            </p:sp>
            <p:cxnSp>
              <p:nvCxnSpPr>
                <p:cNvPr id="73" name="직선 연결선 72"/>
                <p:cNvCxnSpPr/>
                <p:nvPr/>
              </p:nvCxnSpPr>
              <p:spPr>
                <a:xfrm flipH="1" flipV="1">
                  <a:off x="5067301" y="3314700"/>
                  <a:ext cx="9525" cy="2124075"/>
                </a:xfrm>
                <a:prstGeom prst="line">
                  <a:avLst/>
                </a:prstGeom>
                <a:ln w="76200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직선 연결선 73"/>
                <p:cNvCxnSpPr/>
                <p:nvPr/>
              </p:nvCxnSpPr>
              <p:spPr>
                <a:xfrm flipH="1" flipV="1">
                  <a:off x="5019677" y="247651"/>
                  <a:ext cx="28574" cy="1495424"/>
                </a:xfrm>
                <a:prstGeom prst="line">
                  <a:avLst/>
                </a:prstGeom>
                <a:ln w="76200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직선 연결선 74"/>
                <p:cNvCxnSpPr/>
                <p:nvPr/>
              </p:nvCxnSpPr>
              <p:spPr>
                <a:xfrm>
                  <a:off x="2514601" y="1295400"/>
                  <a:ext cx="1485900" cy="0"/>
                </a:xfrm>
                <a:prstGeom prst="line">
                  <a:avLst/>
                </a:prstGeom>
                <a:ln w="76200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직선 연결선 75"/>
                <p:cNvCxnSpPr/>
                <p:nvPr/>
              </p:nvCxnSpPr>
              <p:spPr>
                <a:xfrm flipH="1">
                  <a:off x="2238376" y="1666875"/>
                  <a:ext cx="9525" cy="2162175"/>
                </a:xfrm>
                <a:prstGeom prst="line">
                  <a:avLst/>
                </a:prstGeom>
                <a:ln w="76200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/>
                <p:cNvCxnSpPr/>
                <p:nvPr/>
              </p:nvCxnSpPr>
              <p:spPr>
                <a:xfrm flipH="1">
                  <a:off x="2600327" y="4067175"/>
                  <a:ext cx="1171574" cy="9525"/>
                </a:xfrm>
                <a:prstGeom prst="line">
                  <a:avLst/>
                </a:prstGeom>
                <a:ln w="76200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직선 연결선 77"/>
                <p:cNvCxnSpPr/>
                <p:nvPr/>
              </p:nvCxnSpPr>
              <p:spPr>
                <a:xfrm flipV="1">
                  <a:off x="4171951" y="4324350"/>
                  <a:ext cx="1" cy="1095375"/>
                </a:xfrm>
                <a:prstGeom prst="line">
                  <a:avLst/>
                </a:prstGeom>
                <a:ln w="76200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연결선 78"/>
                <p:cNvCxnSpPr/>
                <p:nvPr/>
              </p:nvCxnSpPr>
              <p:spPr>
                <a:xfrm>
                  <a:off x="4962526" y="5286375"/>
                  <a:ext cx="238125" cy="0"/>
                </a:xfrm>
                <a:prstGeom prst="line">
                  <a:avLst/>
                </a:prstGeom>
                <a:ln w="57150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직선 연결선 79"/>
                <p:cNvCxnSpPr/>
                <p:nvPr/>
              </p:nvCxnSpPr>
              <p:spPr>
                <a:xfrm>
                  <a:off x="4057651" y="5295900"/>
                  <a:ext cx="238125" cy="0"/>
                </a:xfrm>
                <a:prstGeom prst="line">
                  <a:avLst/>
                </a:prstGeom>
                <a:ln w="57150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직선 연결선 80"/>
                <p:cNvCxnSpPr/>
                <p:nvPr/>
              </p:nvCxnSpPr>
              <p:spPr>
                <a:xfrm>
                  <a:off x="4962526" y="3581400"/>
                  <a:ext cx="238125" cy="0"/>
                </a:xfrm>
                <a:prstGeom prst="line">
                  <a:avLst/>
                </a:prstGeom>
                <a:ln w="57150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직선 연결선 81"/>
                <p:cNvCxnSpPr/>
                <p:nvPr/>
              </p:nvCxnSpPr>
              <p:spPr>
                <a:xfrm>
                  <a:off x="2705101" y="3933825"/>
                  <a:ext cx="0" cy="257175"/>
                </a:xfrm>
                <a:prstGeom prst="line">
                  <a:avLst/>
                </a:prstGeom>
                <a:ln w="57150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원호 82"/>
                <p:cNvSpPr/>
                <p:nvPr/>
              </p:nvSpPr>
              <p:spPr>
                <a:xfrm>
                  <a:off x="4267201" y="3076575"/>
                  <a:ext cx="800100" cy="533400"/>
                </a:xfrm>
                <a:prstGeom prst="arc">
                  <a:avLst/>
                </a:prstGeom>
                <a:ln w="76200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ko-KR" altLang="en-US" sz="1100"/>
                </a:p>
              </p:txBody>
            </p:sp>
            <p:cxnSp>
              <p:nvCxnSpPr>
                <p:cNvPr id="84" name="직선 연결선 83"/>
                <p:cNvCxnSpPr/>
                <p:nvPr/>
              </p:nvCxnSpPr>
              <p:spPr>
                <a:xfrm flipH="1">
                  <a:off x="3562351" y="3076577"/>
                  <a:ext cx="1143002" cy="9523"/>
                </a:xfrm>
                <a:prstGeom prst="line">
                  <a:avLst/>
                </a:prstGeom>
                <a:ln w="76200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직선 연결선 84"/>
                <p:cNvCxnSpPr/>
                <p:nvPr/>
              </p:nvCxnSpPr>
              <p:spPr>
                <a:xfrm flipH="1" flipV="1">
                  <a:off x="3486151" y="2143125"/>
                  <a:ext cx="1333501" cy="1"/>
                </a:xfrm>
                <a:prstGeom prst="line">
                  <a:avLst/>
                </a:prstGeom>
                <a:ln w="76200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원호 85"/>
                <p:cNvSpPr/>
                <p:nvPr/>
              </p:nvSpPr>
              <p:spPr>
                <a:xfrm rot="5400000">
                  <a:off x="4381501" y="1476375"/>
                  <a:ext cx="800100" cy="533400"/>
                </a:xfrm>
                <a:prstGeom prst="arc">
                  <a:avLst/>
                </a:prstGeom>
                <a:ln w="76200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ko-KR" altLang="en-US" sz="1100"/>
                </a:p>
              </p:txBody>
            </p:sp>
            <p:cxnSp>
              <p:nvCxnSpPr>
                <p:cNvPr id="87" name="직선 연결선 86"/>
                <p:cNvCxnSpPr/>
                <p:nvPr/>
              </p:nvCxnSpPr>
              <p:spPr>
                <a:xfrm flipH="1" flipV="1">
                  <a:off x="4229101" y="400050"/>
                  <a:ext cx="3" cy="571503"/>
                </a:xfrm>
                <a:prstGeom prst="line">
                  <a:avLst/>
                </a:prstGeom>
                <a:ln w="76200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8" name="원호 87"/>
                <p:cNvSpPr/>
                <p:nvPr/>
              </p:nvSpPr>
              <p:spPr>
                <a:xfrm rot="5400000">
                  <a:off x="3562351" y="628650"/>
                  <a:ext cx="800100" cy="533400"/>
                </a:xfrm>
                <a:prstGeom prst="arc">
                  <a:avLst/>
                </a:prstGeom>
                <a:ln w="76200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ko-KR" altLang="en-US" sz="1100"/>
                </a:p>
              </p:txBody>
            </p:sp>
            <p:sp>
              <p:nvSpPr>
                <p:cNvPr id="89" name="원호 88"/>
                <p:cNvSpPr/>
                <p:nvPr/>
              </p:nvSpPr>
              <p:spPr>
                <a:xfrm rot="16200000">
                  <a:off x="2114551" y="1428750"/>
                  <a:ext cx="800100" cy="533400"/>
                </a:xfrm>
                <a:prstGeom prst="arc">
                  <a:avLst/>
                </a:prstGeom>
                <a:ln w="76200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ko-KR" altLang="en-US" sz="1100"/>
                </a:p>
              </p:txBody>
            </p:sp>
            <p:sp>
              <p:nvSpPr>
                <p:cNvPr id="90" name="원호 89"/>
                <p:cNvSpPr/>
                <p:nvPr/>
              </p:nvSpPr>
              <p:spPr>
                <a:xfrm rot="10800000">
                  <a:off x="2238376" y="3543300"/>
                  <a:ext cx="800100" cy="533400"/>
                </a:xfrm>
                <a:prstGeom prst="arc">
                  <a:avLst/>
                </a:prstGeom>
                <a:ln w="76200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ko-KR" altLang="en-US" sz="1100"/>
                </a:p>
              </p:txBody>
            </p:sp>
            <p:sp>
              <p:nvSpPr>
                <p:cNvPr id="91" name="원호 90"/>
                <p:cNvSpPr/>
                <p:nvPr/>
              </p:nvSpPr>
              <p:spPr>
                <a:xfrm>
                  <a:off x="3371851" y="4067175"/>
                  <a:ext cx="800100" cy="533400"/>
                </a:xfrm>
                <a:prstGeom prst="arc">
                  <a:avLst/>
                </a:prstGeom>
                <a:ln w="76200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ko-KR" altLang="en-US" sz="1100"/>
                </a:p>
              </p:txBody>
            </p:sp>
            <p:sp>
              <p:nvSpPr>
                <p:cNvPr id="92" name="원호 91"/>
                <p:cNvSpPr/>
                <p:nvPr/>
              </p:nvSpPr>
              <p:spPr>
                <a:xfrm rot="10800000">
                  <a:off x="3343276" y="2581275"/>
                  <a:ext cx="800100" cy="533400"/>
                </a:xfrm>
                <a:prstGeom prst="arc">
                  <a:avLst>
                    <a:gd name="adj1" fmla="val 18345233"/>
                    <a:gd name="adj2" fmla="val 116489"/>
                  </a:avLst>
                </a:prstGeom>
                <a:ln w="76200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ko-KR" altLang="en-US" sz="1100"/>
                </a:p>
              </p:txBody>
            </p:sp>
            <p:cxnSp>
              <p:nvCxnSpPr>
                <p:cNvPr id="93" name="직선 연결선 92"/>
                <p:cNvCxnSpPr/>
                <p:nvPr/>
              </p:nvCxnSpPr>
              <p:spPr>
                <a:xfrm>
                  <a:off x="3343276" y="2419350"/>
                  <a:ext cx="1" cy="438151"/>
                </a:xfrm>
                <a:prstGeom prst="line">
                  <a:avLst/>
                </a:prstGeom>
                <a:ln w="76200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원호 93"/>
                <p:cNvSpPr/>
                <p:nvPr/>
              </p:nvSpPr>
              <p:spPr>
                <a:xfrm rot="15300000">
                  <a:off x="3219451" y="2266950"/>
                  <a:ext cx="800100" cy="533400"/>
                </a:xfrm>
                <a:prstGeom prst="arc">
                  <a:avLst>
                    <a:gd name="adj1" fmla="val 18345233"/>
                    <a:gd name="adj2" fmla="val 116489"/>
                  </a:avLst>
                </a:prstGeom>
                <a:ln w="76200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ko-KR" altLang="en-US" sz="1100"/>
                </a:p>
              </p:txBody>
            </p:sp>
            <p:sp>
              <p:nvSpPr>
                <p:cNvPr id="95" name="원호 94"/>
                <p:cNvSpPr/>
                <p:nvPr/>
              </p:nvSpPr>
              <p:spPr>
                <a:xfrm>
                  <a:off x="4219576" y="0"/>
                  <a:ext cx="800100" cy="533400"/>
                </a:xfrm>
                <a:prstGeom prst="arc">
                  <a:avLst>
                    <a:gd name="adj1" fmla="val 17848466"/>
                    <a:gd name="adj2" fmla="val 0"/>
                  </a:avLst>
                </a:prstGeom>
                <a:ln w="76200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ko-KR" altLang="en-US" sz="1100"/>
                </a:p>
              </p:txBody>
            </p:sp>
            <p:sp>
              <p:nvSpPr>
                <p:cNvPr id="96" name="원호 95"/>
                <p:cNvSpPr/>
                <p:nvPr/>
              </p:nvSpPr>
              <p:spPr>
                <a:xfrm rot="16200000">
                  <a:off x="4095751" y="152400"/>
                  <a:ext cx="800100" cy="533400"/>
                </a:xfrm>
                <a:prstGeom prst="arc">
                  <a:avLst/>
                </a:prstGeom>
                <a:ln w="76200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ko-KR" altLang="en-US" sz="1100"/>
                </a:p>
              </p:txBody>
            </p:sp>
            <p:cxnSp>
              <p:nvCxnSpPr>
                <p:cNvPr id="97" name="직선 연결선 96"/>
                <p:cNvCxnSpPr/>
                <p:nvPr/>
              </p:nvCxnSpPr>
              <p:spPr>
                <a:xfrm flipV="1">
                  <a:off x="4467230" y="19050"/>
                  <a:ext cx="333371" cy="4"/>
                </a:xfrm>
                <a:prstGeom prst="line">
                  <a:avLst/>
                </a:prstGeom>
                <a:ln w="76200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타원 30"/>
              <p:cNvSpPr/>
              <p:nvPr/>
            </p:nvSpPr>
            <p:spPr>
              <a:xfrm>
                <a:off x="5831256" y="4243201"/>
                <a:ext cx="473865" cy="42797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0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2" name="타원 31"/>
              <p:cNvSpPr/>
              <p:nvPr/>
            </p:nvSpPr>
            <p:spPr>
              <a:xfrm>
                <a:off x="6544084" y="3597072"/>
                <a:ext cx="307132" cy="301748"/>
              </a:xfrm>
              <a:prstGeom prst="ellipse">
                <a:avLst/>
              </a:prstGeom>
              <a:solidFill>
                <a:sysClr val="window" lastClr="FFFFFF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b="1" dirty="0">
                    <a:solidFill>
                      <a:sysClr val="windowText" lastClr="000000"/>
                    </a:solidFill>
                  </a:rPr>
                  <a:t>1</a:t>
                </a:r>
                <a:endParaRPr lang="ko-KR" altLang="en-US" sz="1600" b="1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1923953" y="3180031"/>
                <a:ext cx="447537" cy="225687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ko-KR" altLang="en-US" sz="1100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 rot="5400000">
                <a:off x="2281793" y="3463036"/>
                <a:ext cx="767336" cy="219381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ko-KR" altLang="en-US" sz="1100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 rot="5400000">
                <a:off x="1308976" y="3566851"/>
                <a:ext cx="993023" cy="219381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ko-KR" altLang="en-US" sz="1100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 rot="10800000">
                <a:off x="2152109" y="3965421"/>
                <a:ext cx="623042" cy="225687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ko-KR" altLang="en-US" sz="1100"/>
              </a:p>
            </p:txBody>
          </p:sp>
          <p:cxnSp>
            <p:nvCxnSpPr>
              <p:cNvPr id="37" name="직선 화살표 연결선 36"/>
              <p:cNvCxnSpPr>
                <a:stCxn id="89" idx="0"/>
              </p:cNvCxnSpPr>
              <p:nvPr/>
            </p:nvCxnSpPr>
            <p:spPr>
              <a:xfrm flipH="1">
                <a:off x="2949111" y="2773489"/>
                <a:ext cx="1183403" cy="186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화살표 연결선 37"/>
              <p:cNvCxnSpPr/>
              <p:nvPr/>
            </p:nvCxnSpPr>
            <p:spPr>
              <a:xfrm flipH="1">
                <a:off x="2438005" y="2818705"/>
                <a:ext cx="537577" cy="3798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화살표 연결선 38"/>
              <p:cNvCxnSpPr/>
              <p:nvPr/>
            </p:nvCxnSpPr>
            <p:spPr>
              <a:xfrm>
                <a:off x="2026457" y="4105216"/>
                <a:ext cx="498600" cy="48283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화살표 연결선 39"/>
              <p:cNvCxnSpPr/>
              <p:nvPr/>
            </p:nvCxnSpPr>
            <p:spPr>
              <a:xfrm>
                <a:off x="2539808" y="4585760"/>
                <a:ext cx="1569210" cy="54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/>
              <p:cNvSpPr txBox="1"/>
              <p:nvPr/>
            </p:nvSpPr>
            <p:spPr>
              <a:xfrm>
                <a:off x="7451075" y="6007187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latin typeface="한컴 소망 M" panose="02020603020101020101" pitchFamily="18" charset="-127"/>
                    <a:ea typeface="한컴 소망 M" panose="02020603020101020101" pitchFamily="18" charset="-127"/>
                  </a:rPr>
                  <a:t>출발</a:t>
                </a:r>
                <a:endParaRPr lang="ko-KR" altLang="en-US" dirty="0">
                  <a:latin typeface="한컴 소망 M" panose="02020603020101020101" pitchFamily="18" charset="-127"/>
                  <a:ea typeface="한컴 소망 M" panose="02020603020101020101" pitchFamily="18" charset="-127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7586183" y="4364420"/>
                <a:ext cx="9813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latin typeface="한컴 소망 M" panose="02020603020101020101" pitchFamily="18" charset="-127"/>
                    <a:ea typeface="한컴 소망 M" panose="02020603020101020101" pitchFamily="18" charset="-127"/>
                  </a:rPr>
                  <a:t>짐 상차</a:t>
                </a:r>
                <a:endParaRPr lang="ko-KR" altLang="en-US" dirty="0">
                  <a:latin typeface="한컴 소망 M" panose="02020603020101020101" pitchFamily="18" charset="-127"/>
                  <a:ea typeface="한컴 소망 M" panose="02020603020101020101" pitchFamily="18" charset="-127"/>
                </a:endParaRPr>
              </a:p>
            </p:txBody>
          </p:sp>
          <p:sp>
            <p:nvSpPr>
              <p:cNvPr id="43" name="타원 42"/>
              <p:cNvSpPr/>
              <p:nvPr/>
            </p:nvSpPr>
            <p:spPr>
              <a:xfrm>
                <a:off x="7178813" y="6034265"/>
                <a:ext cx="307132" cy="301748"/>
              </a:xfrm>
              <a:prstGeom prst="ellipse">
                <a:avLst/>
              </a:prstGeom>
              <a:solidFill>
                <a:sysClr val="window" lastClr="FFFFFF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b="1" dirty="0" smtClean="0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44" name="타원 43"/>
              <p:cNvSpPr/>
              <p:nvPr/>
            </p:nvSpPr>
            <p:spPr>
              <a:xfrm>
                <a:off x="7306738" y="4398212"/>
                <a:ext cx="307132" cy="301748"/>
              </a:xfrm>
              <a:prstGeom prst="ellipse">
                <a:avLst/>
              </a:prstGeom>
              <a:solidFill>
                <a:sysClr val="window" lastClr="FFFFFF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b="1" dirty="0" smtClean="0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  <p:sp>
            <p:nvSpPr>
              <p:cNvPr id="45" name="타원 44"/>
              <p:cNvSpPr/>
              <p:nvPr/>
            </p:nvSpPr>
            <p:spPr>
              <a:xfrm>
                <a:off x="6831453" y="2008877"/>
                <a:ext cx="307132" cy="301748"/>
              </a:xfrm>
              <a:prstGeom prst="ellipse">
                <a:avLst/>
              </a:prstGeom>
              <a:solidFill>
                <a:sysClr val="window" lastClr="FFFFFF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b="1" dirty="0">
                    <a:solidFill>
                      <a:sysClr val="windowText" lastClr="000000"/>
                    </a:solidFill>
                  </a:rPr>
                  <a:t>4</a:t>
                </a:r>
                <a:endParaRPr lang="en-US" altLang="ko-KR" sz="1600" b="1" dirty="0" smtClea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7138585" y="1975085"/>
                <a:ext cx="14430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latin typeface="한컴 소망 M" panose="02020603020101020101" pitchFamily="18" charset="-127"/>
                    <a:ea typeface="한컴 소망 M" panose="02020603020101020101" pitchFamily="18" charset="-127"/>
                  </a:rPr>
                  <a:t>장애물 회피</a:t>
                </a:r>
                <a:endParaRPr lang="ko-KR" altLang="en-US" dirty="0">
                  <a:latin typeface="한컴 소망 M" panose="02020603020101020101" pitchFamily="18" charset="-127"/>
                  <a:ea typeface="한컴 소망 M" panose="02020603020101020101" pitchFamily="18" charset="-127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2343016" y="2212399"/>
                <a:ext cx="12121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latin typeface="한컴 소망 M" panose="02020603020101020101" pitchFamily="18" charset="-127"/>
                    <a:ea typeface="한컴 소망 M" panose="02020603020101020101" pitchFamily="18" charset="-127"/>
                  </a:rPr>
                  <a:t>수동 조작</a:t>
                </a:r>
                <a:endParaRPr lang="ko-KR" altLang="en-US" dirty="0">
                  <a:latin typeface="한컴 소망 M" panose="02020603020101020101" pitchFamily="18" charset="-127"/>
                  <a:ea typeface="한컴 소망 M" panose="02020603020101020101" pitchFamily="18" charset="-127"/>
                </a:endParaRPr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3645490" y="2261256"/>
                <a:ext cx="307132" cy="301748"/>
              </a:xfrm>
              <a:prstGeom prst="ellipse">
                <a:avLst/>
              </a:prstGeom>
              <a:solidFill>
                <a:sysClr val="window" lastClr="FFFFFF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b="1" dirty="0" smtClean="0">
                    <a:solidFill>
                      <a:sysClr val="windowText" lastClr="000000"/>
                    </a:solidFill>
                  </a:rPr>
                  <a:t>5</a:t>
                </a:r>
              </a:p>
            </p:txBody>
          </p:sp>
          <p:sp>
            <p:nvSpPr>
              <p:cNvPr id="49" name="타원 48"/>
              <p:cNvSpPr/>
              <p:nvPr/>
            </p:nvSpPr>
            <p:spPr>
              <a:xfrm>
                <a:off x="2086297" y="3536135"/>
                <a:ext cx="307132" cy="301748"/>
              </a:xfrm>
              <a:prstGeom prst="ellipse">
                <a:avLst/>
              </a:prstGeom>
              <a:solidFill>
                <a:sysClr val="window" lastClr="FFFFFF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b="1" dirty="0" smtClean="0">
                    <a:solidFill>
                      <a:sysClr val="windowText" lastClr="000000"/>
                    </a:solidFill>
                  </a:rPr>
                  <a:t>6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2331780" y="4755616"/>
                <a:ext cx="12121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latin typeface="한컴 소망 M" panose="02020603020101020101" pitchFamily="18" charset="-127"/>
                    <a:ea typeface="한컴 소망 M" panose="02020603020101020101" pitchFamily="18" charset="-127"/>
                  </a:rPr>
                  <a:t>라인 찾기</a:t>
                </a:r>
                <a:endParaRPr lang="ko-KR" altLang="en-US" dirty="0">
                  <a:latin typeface="한컴 소망 M" panose="02020603020101020101" pitchFamily="18" charset="-127"/>
                  <a:ea typeface="한컴 소망 M" panose="02020603020101020101" pitchFamily="18" charset="-127"/>
                </a:endParaRPr>
              </a:p>
            </p:txBody>
          </p:sp>
          <p:sp>
            <p:nvSpPr>
              <p:cNvPr id="51" name="타원 50"/>
              <p:cNvSpPr/>
              <p:nvPr/>
            </p:nvSpPr>
            <p:spPr>
              <a:xfrm>
                <a:off x="1994155" y="4789408"/>
                <a:ext cx="307132" cy="301748"/>
              </a:xfrm>
              <a:prstGeom prst="ellipse">
                <a:avLst/>
              </a:prstGeom>
              <a:solidFill>
                <a:sysClr val="window" lastClr="FFFFFF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b="1" dirty="0" smtClean="0">
                    <a:solidFill>
                      <a:sysClr val="windowText" lastClr="000000"/>
                    </a:solidFill>
                  </a:rPr>
                  <a:t>7</a:t>
                </a:r>
              </a:p>
            </p:txBody>
          </p:sp>
          <p:sp>
            <p:nvSpPr>
              <p:cNvPr id="52" name="타원 51"/>
              <p:cNvSpPr/>
              <p:nvPr/>
            </p:nvSpPr>
            <p:spPr>
              <a:xfrm>
                <a:off x="4112653" y="5246710"/>
                <a:ext cx="307132" cy="301748"/>
              </a:xfrm>
              <a:prstGeom prst="ellipse">
                <a:avLst/>
              </a:prstGeom>
              <a:solidFill>
                <a:sysClr val="window" lastClr="FFFFFF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b="1" dirty="0" smtClean="0">
                    <a:solidFill>
                      <a:sysClr val="windowText" lastClr="000000"/>
                    </a:solidFill>
                  </a:rPr>
                  <a:t>8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4420890" y="5211121"/>
                <a:ext cx="9813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latin typeface="한컴 소망 M" panose="02020603020101020101" pitchFamily="18" charset="-127"/>
                    <a:ea typeface="한컴 소망 M" panose="02020603020101020101" pitchFamily="18" charset="-127"/>
                  </a:rPr>
                  <a:t>짐 하차</a:t>
                </a:r>
                <a:endParaRPr lang="ko-KR" altLang="en-US" dirty="0">
                  <a:latin typeface="한컴 소망 M" panose="02020603020101020101" pitchFamily="18" charset="-127"/>
                  <a:ea typeface="한컴 소망 M" panose="02020603020101020101" pitchFamily="18" charset="-127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4594913" y="6025754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latin typeface="한컴 소망 M" panose="02020603020101020101" pitchFamily="18" charset="-127"/>
                    <a:ea typeface="한컴 소망 M" panose="02020603020101020101" pitchFamily="18" charset="-127"/>
                  </a:rPr>
                  <a:t>도착</a:t>
                </a:r>
                <a:endParaRPr lang="ko-KR" altLang="en-US" dirty="0">
                  <a:latin typeface="한컴 소망 M" panose="02020603020101020101" pitchFamily="18" charset="-127"/>
                  <a:ea typeface="한컴 소망 M" panose="02020603020101020101" pitchFamily="18" charset="-127"/>
                </a:endParaRPr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5246972" y="6061807"/>
                <a:ext cx="307132" cy="301748"/>
              </a:xfrm>
              <a:prstGeom prst="ellipse">
                <a:avLst/>
              </a:prstGeom>
              <a:solidFill>
                <a:sysClr val="window" lastClr="FFFFFF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b="1" dirty="0" smtClean="0">
                    <a:solidFill>
                      <a:sysClr val="windowText" lastClr="000000"/>
                    </a:solidFill>
                  </a:rPr>
                  <a:t>9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828619" y="3543630"/>
                <a:ext cx="12121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latin typeface="한컴 소망 M" panose="02020603020101020101" pitchFamily="18" charset="-127"/>
                    <a:ea typeface="한컴 소망 M" panose="02020603020101020101" pitchFamily="18" charset="-127"/>
                  </a:rPr>
                  <a:t>물건 감지</a:t>
                </a:r>
                <a:endParaRPr lang="ko-KR" altLang="en-US" dirty="0">
                  <a:latin typeface="한컴 소망 M" panose="02020603020101020101" pitchFamily="18" charset="-127"/>
                  <a:ea typeface="한컴 소망 M" panose="02020603020101020101" pitchFamily="18" charset="-127"/>
                </a:endParaRPr>
              </a:p>
            </p:txBody>
          </p:sp>
          <p:sp>
            <p:nvSpPr>
              <p:cNvPr id="57" name="위쪽 화살표 56"/>
              <p:cNvSpPr/>
              <p:nvPr/>
            </p:nvSpPr>
            <p:spPr>
              <a:xfrm>
                <a:off x="7189503" y="5360747"/>
                <a:ext cx="504157" cy="511460"/>
              </a:xfrm>
              <a:prstGeom prst="up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5687259" y="4253740"/>
                <a:ext cx="440957" cy="366297"/>
              </a:xfrm>
              <a:prstGeom prst="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59" name="모서리가 둥근 직사각형 58"/>
              <p:cNvSpPr/>
              <p:nvPr/>
            </p:nvSpPr>
            <p:spPr>
              <a:xfrm rot="20520000">
                <a:off x="5771340" y="3979474"/>
                <a:ext cx="155619" cy="476187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0" name="그룹 59"/>
              <p:cNvGrpSpPr/>
              <p:nvPr/>
            </p:nvGrpSpPr>
            <p:grpSpPr>
              <a:xfrm>
                <a:off x="5690330" y="3478866"/>
                <a:ext cx="692080" cy="489042"/>
                <a:chOff x="5690330" y="3478866"/>
                <a:chExt cx="692080" cy="489042"/>
              </a:xfrm>
            </p:grpSpPr>
            <p:sp>
              <p:nvSpPr>
                <p:cNvPr id="62" name="모서리가 둥근 직사각형 61"/>
                <p:cNvSpPr/>
                <p:nvPr/>
              </p:nvSpPr>
              <p:spPr>
                <a:xfrm rot="18900000">
                  <a:off x="5690330" y="3830013"/>
                  <a:ext cx="458658" cy="137895"/>
                </a:xfrm>
                <a:prstGeom prst="roundRect">
                  <a:avLst/>
                </a:prstGeom>
                <a:ln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3" name="그룹 62"/>
                <p:cNvGrpSpPr/>
                <p:nvPr/>
              </p:nvGrpSpPr>
              <p:grpSpPr>
                <a:xfrm>
                  <a:off x="6030219" y="3478866"/>
                  <a:ext cx="352191" cy="343231"/>
                  <a:chOff x="6173935" y="3480415"/>
                  <a:chExt cx="352191" cy="343231"/>
                </a:xfrm>
              </p:grpSpPr>
              <p:cxnSp>
                <p:nvCxnSpPr>
                  <p:cNvPr id="64" name="직선 연결선 63"/>
                  <p:cNvCxnSpPr/>
                  <p:nvPr/>
                </p:nvCxnSpPr>
                <p:spPr>
                  <a:xfrm flipH="1" flipV="1">
                    <a:off x="6179076" y="3574565"/>
                    <a:ext cx="55984" cy="187972"/>
                  </a:xfrm>
                  <a:prstGeom prst="line">
                    <a:avLst/>
                  </a:prstGeom>
                  <a:ln w="66675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직선 연결선 64"/>
                  <p:cNvCxnSpPr/>
                  <p:nvPr/>
                </p:nvCxnSpPr>
                <p:spPr>
                  <a:xfrm flipV="1">
                    <a:off x="6173935" y="3480415"/>
                    <a:ext cx="104738" cy="114971"/>
                  </a:xfrm>
                  <a:prstGeom prst="line">
                    <a:avLst/>
                  </a:prstGeom>
                  <a:ln w="66675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직선 연결선 65"/>
                  <p:cNvCxnSpPr/>
                  <p:nvPr/>
                </p:nvCxnSpPr>
                <p:spPr>
                  <a:xfrm flipV="1">
                    <a:off x="6404487" y="3731649"/>
                    <a:ext cx="121639" cy="84520"/>
                  </a:xfrm>
                  <a:prstGeom prst="line">
                    <a:avLst/>
                  </a:prstGeom>
                  <a:ln w="66675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직선 연결선 66"/>
                  <p:cNvCxnSpPr>
                    <a:endCxn id="62" idx="3"/>
                  </p:cNvCxnSpPr>
                  <p:nvPr/>
                </p:nvCxnSpPr>
                <p:spPr>
                  <a:xfrm flipH="1" flipV="1">
                    <a:off x="6225535" y="3762536"/>
                    <a:ext cx="199333" cy="61110"/>
                  </a:xfrm>
                  <a:prstGeom prst="line">
                    <a:avLst/>
                  </a:prstGeom>
                  <a:ln w="66675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1" name="직사각형 60"/>
              <p:cNvSpPr/>
              <p:nvPr/>
            </p:nvSpPr>
            <p:spPr>
              <a:xfrm>
                <a:off x="6257084" y="4389663"/>
                <a:ext cx="182315" cy="187548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3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1897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320305" y="1084521"/>
          <a:ext cx="11595470" cy="54135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6749">
                  <a:extLst>
                    <a:ext uri="{9D8B030D-6E8A-4147-A177-3AD203B41FA5}">
                      <a16:colId xmlns:a16="http://schemas.microsoft.com/office/drawing/2014/main" val="751211371"/>
                    </a:ext>
                  </a:extLst>
                </a:gridCol>
                <a:gridCol w="983934">
                  <a:extLst>
                    <a:ext uri="{9D8B030D-6E8A-4147-A177-3AD203B41FA5}">
                      <a16:colId xmlns:a16="http://schemas.microsoft.com/office/drawing/2014/main" val="3842044531"/>
                    </a:ext>
                  </a:extLst>
                </a:gridCol>
                <a:gridCol w="4699632">
                  <a:extLst>
                    <a:ext uri="{9D8B030D-6E8A-4147-A177-3AD203B41FA5}">
                      <a16:colId xmlns:a16="http://schemas.microsoft.com/office/drawing/2014/main" val="2612756168"/>
                    </a:ext>
                  </a:extLst>
                </a:gridCol>
                <a:gridCol w="5015155">
                  <a:extLst>
                    <a:ext uri="{9D8B030D-6E8A-4147-A177-3AD203B41FA5}">
                      <a16:colId xmlns:a16="http://schemas.microsoft.com/office/drawing/2014/main" val="2451441780"/>
                    </a:ext>
                  </a:extLst>
                </a:gridCol>
              </a:tblGrid>
              <a:tr h="46836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구현 기능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필요 자재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608454"/>
                  </a:ext>
                </a:extLst>
              </a:tr>
              <a:tr h="7539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필수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물건 </a:t>
                      </a:r>
                      <a:r>
                        <a:rPr lang="ko-KR" altLang="en-US" sz="1400" b="1" u="none" strike="noStrike" dirty="0" err="1">
                          <a:effectLst/>
                          <a:latin typeface="+mn-ea"/>
                          <a:ea typeface="+mn-ea"/>
                        </a:rPr>
                        <a:t>상하차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>
                          <a:effectLst/>
                          <a:latin typeface="+mn-ea"/>
                          <a:ea typeface="+mn-ea"/>
                        </a:rPr>
                        <a:t>적외선 장애물 감지 센서 </a:t>
                      </a:r>
                      <a:r>
                        <a:rPr lang="en-US" altLang="ko-KR" sz="1400" b="1" u="none" strike="noStrike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400" b="1" u="none" strike="noStrike">
                          <a:effectLst/>
                          <a:latin typeface="+mn-ea"/>
                          <a:ea typeface="+mn-ea"/>
                        </a:rPr>
                        <a:t>개</a:t>
                      </a:r>
                      <a:r>
                        <a:rPr lang="en-US" altLang="ko-KR" sz="1400" b="1" u="none" strike="noStrike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u="none" strike="noStrike">
                          <a:effectLst/>
                          <a:latin typeface="+mn-ea"/>
                          <a:ea typeface="+mn-ea"/>
                        </a:rPr>
                        <a:t>우노 보드 </a:t>
                      </a:r>
                      <a:r>
                        <a:rPr lang="en-US" altLang="ko-KR" sz="1400" b="1" u="none" strike="noStrike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="1" u="none" strike="noStrike">
                          <a:effectLst/>
                          <a:latin typeface="+mn-ea"/>
                          <a:ea typeface="+mn-ea"/>
                        </a:rPr>
                        <a:t>개</a:t>
                      </a:r>
                      <a:r>
                        <a:rPr lang="en-US" altLang="ko-KR" sz="1400" b="1" u="none" strike="noStrike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u="none" strike="noStrike">
                          <a:effectLst/>
                          <a:latin typeface="+mn-ea"/>
                          <a:ea typeface="+mn-ea"/>
                        </a:rPr>
                        <a:t>배터리 </a:t>
                      </a:r>
                      <a:r>
                        <a:rPr lang="en-US" altLang="ko-KR" sz="1400" b="1" u="none" strike="noStrike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="1" u="none" strike="noStrike">
                          <a:effectLst/>
                          <a:latin typeface="+mn-ea"/>
                          <a:ea typeface="+mn-ea"/>
                        </a:rPr>
                        <a:t>세트</a:t>
                      </a:r>
                      <a:r>
                        <a:rPr lang="en-US" altLang="ko-KR" sz="1400" b="1" u="none" strike="noStrike">
                          <a:effectLst/>
                          <a:latin typeface="+mn-ea"/>
                          <a:ea typeface="+mn-ea"/>
                        </a:rPr>
                        <a:t>,</a:t>
                      </a:r>
                      <a:br>
                        <a:rPr lang="en-US" altLang="ko-KR" sz="1400" b="1" u="none" strike="noStrike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1400" b="1" u="none" strike="noStrike">
                          <a:effectLst/>
                          <a:latin typeface="+mn-ea"/>
                          <a:ea typeface="+mn-ea"/>
                        </a:rPr>
                        <a:t>블루투스 모듈 </a:t>
                      </a:r>
                      <a:r>
                        <a:rPr lang="en-US" altLang="ko-KR" sz="1400" b="1" u="none" strike="noStrike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="1" u="none" strike="noStrike">
                          <a:effectLst/>
                          <a:latin typeface="+mn-ea"/>
                          <a:ea typeface="+mn-ea"/>
                        </a:rPr>
                        <a:t>개</a:t>
                      </a:r>
                      <a:r>
                        <a:rPr lang="en-US" altLang="ko-KR" sz="1400" b="1" u="none" strike="noStrike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u="none" strike="noStrike">
                          <a:effectLst/>
                          <a:latin typeface="+mn-ea"/>
                          <a:ea typeface="+mn-ea"/>
                        </a:rPr>
                        <a:t>로봇 팔 또는 집게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470978"/>
                  </a:ext>
                </a:extLst>
              </a:tr>
              <a:tr h="3482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필수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사람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물건 감지 시 별도 동작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>
                          <a:effectLst/>
                          <a:latin typeface="+mn-ea"/>
                          <a:ea typeface="+mn-ea"/>
                        </a:rPr>
                        <a:t>초음파 센서</a:t>
                      </a:r>
                      <a:r>
                        <a:rPr lang="en-US" altLang="ko-KR" sz="1400" b="1" u="none" strike="noStrike">
                          <a:effectLst/>
                          <a:latin typeface="+mn-ea"/>
                          <a:ea typeface="+mn-ea"/>
                        </a:rPr>
                        <a:t>?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514764"/>
                  </a:ext>
                </a:extLst>
              </a:tr>
              <a:tr h="3482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필수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수동 조작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블루투스 모듈 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개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조이스틱 모듈 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개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563759"/>
                  </a:ext>
                </a:extLst>
              </a:tr>
              <a:tr h="5284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+mn-ea"/>
                          <a:ea typeface="+mn-ea"/>
                        </a:rPr>
                        <a:t>필수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라인 이탈 시 라인 찾기 기능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이미지센서 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개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u="none" strike="noStrike" dirty="0" err="1">
                          <a:effectLst/>
                          <a:latin typeface="+mn-ea"/>
                          <a:ea typeface="+mn-ea"/>
                        </a:rPr>
                        <a:t>서보모터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개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189812"/>
                  </a:ext>
                </a:extLst>
              </a:tr>
              <a:tr h="5284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필수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동작 시 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LED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파랑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음악 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ON / 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정지 시 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LED 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빨강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LED 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센서 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개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수동 </a:t>
                      </a:r>
                      <a:r>
                        <a:rPr lang="ko-KR" altLang="en-US" sz="1400" b="1" u="none" strike="noStrike" dirty="0" err="1">
                          <a:effectLst/>
                          <a:latin typeface="+mn-ea"/>
                          <a:ea typeface="+mn-ea"/>
                        </a:rPr>
                        <a:t>부저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 모듈 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개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022542"/>
                  </a:ext>
                </a:extLst>
              </a:tr>
              <a:tr h="3482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선택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신호등 신호에 따른 정지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출발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이미지 센서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, RGB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센서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822029"/>
                  </a:ext>
                </a:extLst>
              </a:tr>
              <a:tr h="3482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+mn-ea"/>
                          <a:ea typeface="+mn-ea"/>
                        </a:rPr>
                        <a:t>선택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오르막 </a:t>
                      </a:r>
                      <a:r>
                        <a:rPr lang="ko-KR" altLang="en-US" sz="1400" b="1" u="none" strike="noStrike" dirty="0" err="1">
                          <a:effectLst/>
                          <a:latin typeface="+mn-ea"/>
                          <a:ea typeface="+mn-ea"/>
                        </a:rPr>
                        <a:t>일때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 속도 증가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u="none" strike="noStrike" dirty="0" err="1">
                          <a:effectLst/>
                          <a:latin typeface="+mn-ea"/>
                          <a:ea typeface="+mn-ea"/>
                        </a:rPr>
                        <a:t>내리막일때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 속도 감소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>
                          <a:effectLst/>
                          <a:latin typeface="+mn-ea"/>
                          <a:ea typeface="+mn-ea"/>
                        </a:rPr>
                        <a:t>기울기 감지 센서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620229"/>
                  </a:ext>
                </a:extLst>
              </a:tr>
              <a:tr h="3482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+mn-ea"/>
                          <a:ea typeface="+mn-ea"/>
                        </a:rPr>
                        <a:t>선택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지게차 이용한 짐 들어 올려서 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A =&gt; B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구역 옮기기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지게차 구조물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u="none" strike="noStrike" dirty="0" err="1">
                          <a:effectLst/>
                          <a:latin typeface="+mn-ea"/>
                          <a:ea typeface="+mn-ea"/>
                        </a:rPr>
                        <a:t>서보모터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초음파 센서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트레킹 센서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125563"/>
                  </a:ext>
                </a:extLst>
              </a:tr>
              <a:tr h="3482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+mn-ea"/>
                          <a:ea typeface="+mn-ea"/>
                        </a:rPr>
                        <a:t>선택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  <a:latin typeface="+mn-ea"/>
                          <a:ea typeface="+mn-ea"/>
                        </a:rPr>
                        <a:t>T</a:t>
                      </a:r>
                      <a:r>
                        <a:rPr lang="ko-KR" altLang="en-US" sz="1400" b="1" u="none" strike="noStrike">
                          <a:effectLst/>
                          <a:latin typeface="+mn-ea"/>
                          <a:ea typeface="+mn-ea"/>
                        </a:rPr>
                        <a:t>자 주차 하기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적외선 센서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475216"/>
                  </a:ext>
                </a:extLst>
              </a:tr>
              <a:tr h="3482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effectLst/>
                          <a:latin typeface="+mn-ea"/>
                          <a:ea typeface="+mn-ea"/>
                        </a:rPr>
                        <a:t>12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+mn-ea"/>
                          <a:ea typeface="+mn-ea"/>
                        </a:rPr>
                        <a:t>선택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1" u="none" strike="noStrike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400" b="1" u="none" strike="noStrike">
                          <a:effectLst/>
                          <a:latin typeface="+mn-ea"/>
                          <a:ea typeface="+mn-ea"/>
                        </a:rPr>
                        <a:t>갈래길 물건 없는 길로 가기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초음파 센서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소리 센서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, LED 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센서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201379"/>
                  </a:ext>
                </a:extLst>
              </a:tr>
              <a:tr h="3482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effectLst/>
                          <a:latin typeface="+mn-ea"/>
                          <a:ea typeface="+mn-ea"/>
                        </a:rPr>
                        <a:t>13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+mn-ea"/>
                          <a:ea typeface="+mn-ea"/>
                        </a:rPr>
                        <a:t>선택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>
                          <a:effectLst/>
                          <a:latin typeface="+mn-ea"/>
                          <a:ea typeface="+mn-ea"/>
                        </a:rPr>
                        <a:t>특정 구간 정지 및 가속도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적외선 센서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493489"/>
                  </a:ext>
                </a:extLst>
              </a:tr>
              <a:tr h="3482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effectLst/>
                          <a:latin typeface="+mn-ea"/>
                          <a:ea typeface="+mn-ea"/>
                        </a:rPr>
                        <a:t>14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선택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초음파 이용한 미로 찾기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초음파 센서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소리 센서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, LED 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센서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00967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10000211" y="6616931"/>
            <a:ext cx="219178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61950" y="752475"/>
            <a:ext cx="114871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61950" y="219075"/>
            <a:ext cx="371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라인 트레이서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일정 계획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5071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990600" y="2098675"/>
            <a:ext cx="4895850" cy="2660650"/>
            <a:chOff x="1104900" y="2540000"/>
            <a:chExt cx="3886000" cy="177050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7EF49F-8FF1-4E98-8DC5-436D5FE92A6A}"/>
                </a:ext>
              </a:extLst>
            </p:cNvPr>
            <p:cNvSpPr txBox="1"/>
            <p:nvPr/>
          </p:nvSpPr>
          <p:spPr>
            <a:xfrm>
              <a:off x="1104900" y="2540000"/>
              <a:ext cx="179235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/>
                <a:t>Part 2,</a:t>
              </a:r>
              <a:endParaRPr lang="ko-KR" altLang="en-US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633737-386C-492E-A0B2-BD922D930EE7}"/>
                </a:ext>
              </a:extLst>
            </p:cNvPr>
            <p:cNvSpPr txBox="1"/>
            <p:nvPr/>
          </p:nvSpPr>
          <p:spPr>
            <a:xfrm>
              <a:off x="1104900" y="3136612"/>
              <a:ext cx="38860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spc="-300" dirty="0" smtClean="0">
                  <a:latin typeface="한컴 소망 B" panose="02020603020101020101" pitchFamily="18" charset="-127"/>
                  <a:ea typeface="한컴 소망 B" panose="02020603020101020101" pitchFamily="18" charset="-127"/>
                </a:rPr>
                <a:t>프로젝트 과정</a:t>
              </a:r>
              <a:endParaRPr lang="ko-KR" altLang="en-US" sz="4800" spc="-300" dirty="0">
                <a:latin typeface="한컴 소망 B" panose="02020603020101020101" pitchFamily="18" charset="-127"/>
                <a:ea typeface="한컴 소망 B" panose="02020603020101020101" pitchFamily="18" charset="-127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254315" y="3941177"/>
              <a:ext cx="30716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pc="-300" smtClean="0">
                  <a:latin typeface="한컴 소망 M" panose="02020603020101020101" pitchFamily="18" charset="-127"/>
                  <a:ea typeface="한컴 소망 M" panose="02020603020101020101" pitchFamily="18" charset="-127"/>
                </a:rPr>
                <a:t>- </a:t>
              </a:r>
              <a:r>
                <a:rPr lang="ko-KR" altLang="en-US" spc="-300" smtClean="0">
                  <a:latin typeface="한컴 소망 M" panose="02020603020101020101" pitchFamily="18" charset="-127"/>
                  <a:ea typeface="한컴 소망 M" panose="02020603020101020101" pitchFamily="18" charset="-127"/>
                </a:rPr>
                <a:t>기능에 </a:t>
              </a:r>
              <a:r>
                <a:rPr lang="ko-KR" altLang="en-US" spc="-300" dirty="0">
                  <a:latin typeface="한컴 소망 M" panose="02020603020101020101" pitchFamily="18" charset="-127"/>
                  <a:ea typeface="한컴 소망 M" panose="02020603020101020101" pitchFamily="18" charset="-127"/>
                </a:rPr>
                <a:t>따른 문제점과 해결방안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3831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0E2DB6FC-F404-4473-A39F-49C996226B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9883388"/>
              </p:ext>
            </p:extLst>
          </p:nvPr>
        </p:nvGraphicFramePr>
        <p:xfrm>
          <a:off x="1148190" y="1411025"/>
          <a:ext cx="3733461" cy="45817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6931733" y="1443773"/>
            <a:ext cx="3600492" cy="9338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블루투스 통신 문제 요소 多</a:t>
            </a:r>
            <a:endParaRPr lang="ko-KR" altLang="en-US" dirty="0">
              <a:solidFill>
                <a:schemeClr val="tx1"/>
              </a:solidFill>
              <a:latin typeface="한컴 소망 M" panose="02020603020101020101" pitchFamily="18" charset="-127"/>
              <a:ea typeface="한컴 소망 M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B35DB01-5841-4165-BFBB-465ED460C05A}"/>
              </a:ext>
            </a:extLst>
          </p:cNvPr>
          <p:cNvSpPr/>
          <p:nvPr/>
        </p:nvSpPr>
        <p:spPr>
          <a:xfrm>
            <a:off x="6931733" y="3234957"/>
            <a:ext cx="3600492" cy="9338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차량 내구성 문제</a:t>
            </a:r>
            <a:endParaRPr lang="ko-KR" altLang="en-US" dirty="0">
              <a:solidFill>
                <a:schemeClr val="tx1"/>
              </a:solidFill>
              <a:latin typeface="한컴 소망 M" panose="02020603020101020101" pitchFamily="18" charset="-127"/>
              <a:ea typeface="한컴 소망 M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757BE18-A1B3-45E8-AB4C-644FAAF2B4C7}"/>
              </a:ext>
            </a:extLst>
          </p:cNvPr>
          <p:cNvSpPr/>
          <p:nvPr/>
        </p:nvSpPr>
        <p:spPr>
          <a:xfrm>
            <a:off x="6931733" y="5026141"/>
            <a:ext cx="3600492" cy="9338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기능 조합 시 새로운 문제점</a:t>
            </a:r>
            <a:endParaRPr lang="ko-KR" altLang="en-US" dirty="0">
              <a:solidFill>
                <a:schemeClr val="tx1"/>
              </a:solidFill>
              <a:latin typeface="한컴 소망 M" panose="02020603020101020101" pitchFamily="18" charset="-127"/>
              <a:ea typeface="한컴 소망 M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000211" y="6616931"/>
            <a:ext cx="219178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61950" y="752475"/>
            <a:ext cx="114871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61950" y="219075"/>
            <a:ext cx="371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라인 트레이서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프로젝트 과정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9786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3928" y="1746632"/>
            <a:ext cx="99012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spc="-300" dirty="0" smtClean="0">
                <a:latin typeface="한컴 소망 M" panose="02020603020101020101" pitchFamily="18" charset="-127"/>
                <a:ea typeface="한컴 소망 M" panose="02020603020101020101" pitchFamily="18" charset="-127"/>
              </a:rPr>
              <a:t>“</a:t>
            </a:r>
            <a:r>
              <a:rPr lang="ko-KR" altLang="en-US" sz="2400" spc="-300" dirty="0" smtClean="0">
                <a:latin typeface="한컴 소망 M" panose="02020603020101020101" pitchFamily="18" charset="-127"/>
                <a:ea typeface="한컴 소망 M" panose="02020603020101020101" pitchFamily="18" charset="-127"/>
              </a:rPr>
              <a:t>라인트레이서 차량  구성 품목</a:t>
            </a:r>
            <a:r>
              <a:rPr lang="en-US" altLang="ko-KR" sz="2400" spc="-300" dirty="0" smtClean="0">
                <a:latin typeface="한컴 소망 M" panose="02020603020101020101" pitchFamily="18" charset="-127"/>
                <a:ea typeface="한컴 소망 M" panose="02020603020101020101" pitchFamily="18" charset="-127"/>
              </a:rPr>
              <a:t>“</a:t>
            </a:r>
            <a:endParaRPr lang="ko-KR" altLang="en-US" sz="2400" spc="-300" dirty="0">
              <a:latin typeface="한컴 소망 M" panose="02020603020101020101" pitchFamily="18" charset="-127"/>
              <a:ea typeface="한컴 소망 M" panose="02020603020101020101" pitchFamily="18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10000211" y="6616931"/>
            <a:ext cx="219178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303928" y="2425721"/>
          <a:ext cx="7179627" cy="32501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7961">
                  <a:extLst>
                    <a:ext uri="{9D8B030D-6E8A-4147-A177-3AD203B41FA5}">
                      <a16:colId xmlns:a16="http://schemas.microsoft.com/office/drawing/2014/main" val="2400919667"/>
                    </a:ext>
                  </a:extLst>
                </a:gridCol>
                <a:gridCol w="4806264">
                  <a:extLst>
                    <a:ext uri="{9D8B030D-6E8A-4147-A177-3AD203B41FA5}">
                      <a16:colId xmlns:a16="http://schemas.microsoft.com/office/drawing/2014/main" val="10569320"/>
                    </a:ext>
                  </a:extLst>
                </a:gridCol>
                <a:gridCol w="1295402">
                  <a:extLst>
                    <a:ext uri="{9D8B030D-6E8A-4147-A177-3AD203B41FA5}">
                      <a16:colId xmlns:a16="http://schemas.microsoft.com/office/drawing/2014/main" val="1313875233"/>
                    </a:ext>
                  </a:extLst>
                </a:gridCol>
              </a:tblGrid>
              <a:tr h="31971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smtClean="0">
                          <a:effectLst/>
                        </a:rPr>
                        <a:t>구분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 smtClean="0">
                          <a:effectLst/>
                        </a:rPr>
                        <a:t>부품명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83105"/>
                  </a:ext>
                </a:extLst>
              </a:tr>
              <a:tr h="366301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smtClean="0">
                          <a:effectLst/>
                        </a:rPr>
                        <a:t>라인트레이서</a:t>
                      </a:r>
                      <a:endParaRPr lang="en-US" altLang="ko-KR" sz="1200" b="1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차량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 smtClean="0">
                          <a:effectLst/>
                        </a:rPr>
                        <a:t> </a:t>
                      </a:r>
                      <a:r>
                        <a:rPr lang="ko-KR" altLang="en-US" sz="1200" b="1" u="none" strike="noStrike" dirty="0" err="1" smtClean="0">
                          <a:effectLst/>
                        </a:rPr>
                        <a:t>아두이노</a:t>
                      </a:r>
                      <a:r>
                        <a:rPr lang="ko-KR" altLang="en-US" sz="1200" b="1" u="none" strike="noStrike" dirty="0" smtClean="0">
                          <a:effectLst/>
                        </a:rPr>
                        <a:t> 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메가 </a:t>
                      </a:r>
                      <a:r>
                        <a:rPr lang="en-US" altLang="ko-KR" sz="1200" b="1" u="none" strike="noStrike" dirty="0" smtClean="0">
                          <a:effectLst/>
                        </a:rPr>
                        <a:t>2560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507623"/>
                  </a:ext>
                </a:extLst>
              </a:tr>
              <a:tr h="36630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1" dirty="0" smtClean="0"/>
                        <a:t> 라인 </a:t>
                      </a:r>
                      <a:r>
                        <a:rPr lang="ko-KR" altLang="en-US" sz="1200" b="1" dirty="0" err="1" smtClean="0"/>
                        <a:t>감지용</a:t>
                      </a:r>
                      <a:r>
                        <a:rPr lang="ko-KR" altLang="en-US" sz="1200" b="1" dirty="0" smtClean="0"/>
                        <a:t> 적외선 센서</a:t>
                      </a:r>
                      <a:endParaRPr lang="ko-KR" altLang="en-US" sz="1200" b="1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b="1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679887"/>
                  </a:ext>
                </a:extLst>
              </a:tr>
              <a:tr h="3663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1" dirty="0" smtClean="0"/>
                        <a:t> 초음파 센서</a:t>
                      </a:r>
                      <a:endParaRPr lang="ko-KR" altLang="en-US" sz="1200" b="1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b="1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9081128"/>
                  </a:ext>
                </a:extLst>
              </a:tr>
              <a:tr h="3663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서보</a:t>
                      </a:r>
                      <a:r>
                        <a:rPr lang="ko-KR" altLang="en-US" sz="1200" b="1" dirty="0" smtClean="0"/>
                        <a:t> 모터</a:t>
                      </a:r>
                      <a:endParaRPr lang="ko-KR" altLang="en-US" sz="1200" b="1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b="1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3100439"/>
                  </a:ext>
                </a:extLst>
              </a:tr>
              <a:tr h="36630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 smtClean="0">
                          <a:effectLst/>
                        </a:rPr>
                        <a:t> 블루투스 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모듈 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HC-06 (DIP) 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펌웨어 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v3.0 [SZH-EK105]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2012731"/>
                  </a:ext>
                </a:extLst>
              </a:tr>
              <a:tr h="36630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브레드</a:t>
                      </a:r>
                      <a:r>
                        <a:rPr lang="ko-KR" altLang="en-US" sz="1200" b="1" dirty="0" smtClean="0"/>
                        <a:t> 보드</a:t>
                      </a:r>
                      <a:endParaRPr lang="ko-KR" altLang="en-US" sz="1200" b="1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b="1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950077"/>
                  </a:ext>
                </a:extLst>
              </a:tr>
              <a:tr h="36630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 smtClean="0">
                          <a:effectLst/>
                        </a:rPr>
                        <a:t> </a:t>
                      </a:r>
                      <a:r>
                        <a:rPr lang="ko-KR" altLang="en-US" sz="1200" b="1" u="none" strike="noStrike" dirty="0" err="1" smtClean="0">
                          <a:effectLst/>
                        </a:rPr>
                        <a:t>사물인식</a:t>
                      </a:r>
                      <a:r>
                        <a:rPr lang="ko-KR" altLang="en-US" sz="1200" b="1" u="none" strike="noStrike" dirty="0" smtClean="0">
                          <a:effectLst/>
                        </a:rPr>
                        <a:t> </a:t>
                      </a:r>
                      <a:r>
                        <a:rPr lang="en-US" sz="1200" b="1" u="none" strike="noStrike" dirty="0">
                          <a:effectLst/>
                        </a:rPr>
                        <a:t>AI 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카메라 </a:t>
                      </a:r>
                      <a:r>
                        <a:rPr lang="en-US" sz="1200" b="1" u="none" strike="noStrike" dirty="0">
                          <a:effectLst/>
                        </a:rPr>
                        <a:t>Pixy 2.1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 적용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1911956"/>
                  </a:ext>
                </a:extLst>
              </a:tr>
              <a:tr h="36630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1" u="none" strike="noStrike" dirty="0" smtClean="0">
                          <a:effectLst/>
                        </a:rPr>
                        <a:t> TCS3200 </a:t>
                      </a:r>
                      <a:r>
                        <a:rPr lang="ko-KR" altLang="en-US" sz="1200" b="1" u="none" strike="noStrike" dirty="0" err="1">
                          <a:effectLst/>
                        </a:rPr>
                        <a:t>아두이노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 </a:t>
                      </a:r>
                      <a:r>
                        <a:rPr lang="ko-KR" altLang="en-US" sz="1200" b="1" u="none" strike="noStrike" dirty="0" err="1">
                          <a:effectLst/>
                        </a:rPr>
                        <a:t>컬러감지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 센서 모듈 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GY-31 [SZH-SSBH-042]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 적용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45875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00" y="1046744"/>
            <a:ext cx="3997404" cy="274561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00" y="3873781"/>
            <a:ext cx="3997404" cy="2926030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 flipH="1" flipV="1">
            <a:off x="10848975" y="3235374"/>
            <a:ext cx="266700" cy="888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7886700" y="2781300"/>
            <a:ext cx="2962275" cy="9081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0877550" y="3324225"/>
            <a:ext cx="1314450" cy="4667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적외선 센서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4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개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8559880" y="4515856"/>
            <a:ext cx="1355646" cy="9081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4" name="직선 화살표 연결선 93"/>
          <p:cNvCxnSpPr/>
          <p:nvPr/>
        </p:nvCxnSpPr>
        <p:spPr>
          <a:xfrm flipH="1" flipV="1">
            <a:off x="9772650" y="5295900"/>
            <a:ext cx="1209675" cy="75988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10744200" y="6055780"/>
            <a:ext cx="1314450" cy="4667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전원 병렬 연결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10982325" y="3929603"/>
            <a:ext cx="1076325" cy="4224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solidFill>
                  <a:schemeClr val="tx1"/>
                </a:solidFill>
              </a:rPr>
              <a:t>브레드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보드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10522609" y="4613524"/>
            <a:ext cx="1123370" cy="9081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8" name="직선 화살표 연결선 97"/>
          <p:cNvCxnSpPr>
            <a:stCxn id="96" idx="2"/>
            <a:endCxn id="97" idx="0"/>
          </p:cNvCxnSpPr>
          <p:nvPr/>
        </p:nvCxnSpPr>
        <p:spPr>
          <a:xfrm flipH="1">
            <a:off x="11084294" y="4352101"/>
            <a:ext cx="436194" cy="2614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61950" y="752475"/>
            <a:ext cx="114871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1950" y="219075"/>
            <a:ext cx="371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라인 트레이서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프로젝트 과정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6851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548</TotalTime>
  <Words>541</Words>
  <Application>Microsoft Office PowerPoint</Application>
  <PresentationFormat>와이드스크린</PresentationFormat>
  <Paragraphs>166</Paragraphs>
  <Slides>13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맑은 고딕</vt:lpstr>
      <vt:lpstr>한컴 소망 B</vt:lpstr>
      <vt:lpstr>한컴 소망 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27</cp:revision>
  <dcterms:created xsi:type="dcterms:W3CDTF">2021-11-18T02:38:39Z</dcterms:created>
  <dcterms:modified xsi:type="dcterms:W3CDTF">2022-01-27T09:26:50Z</dcterms:modified>
</cp:coreProperties>
</file>